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56"/>
  </p:notesMasterIdLst>
  <p:handoutMasterIdLst>
    <p:handoutMasterId r:id="rId57"/>
  </p:handoutMasterIdLst>
  <p:sldIdLst>
    <p:sldId id="354" r:id="rId2"/>
    <p:sldId id="355" r:id="rId3"/>
    <p:sldId id="359" r:id="rId4"/>
    <p:sldId id="380" r:id="rId5"/>
    <p:sldId id="279" r:id="rId6"/>
    <p:sldId id="381" r:id="rId7"/>
    <p:sldId id="382" r:id="rId8"/>
    <p:sldId id="383" r:id="rId9"/>
    <p:sldId id="441" r:id="rId10"/>
    <p:sldId id="384" r:id="rId11"/>
    <p:sldId id="386" r:id="rId12"/>
    <p:sldId id="387" r:id="rId13"/>
    <p:sldId id="388" r:id="rId14"/>
    <p:sldId id="442" r:id="rId15"/>
    <p:sldId id="390" r:id="rId16"/>
    <p:sldId id="391" r:id="rId17"/>
    <p:sldId id="392" r:id="rId18"/>
    <p:sldId id="443" r:id="rId19"/>
    <p:sldId id="393" r:id="rId20"/>
    <p:sldId id="394" r:id="rId21"/>
    <p:sldId id="305" r:id="rId22"/>
    <p:sldId id="307" r:id="rId23"/>
    <p:sldId id="444" r:id="rId24"/>
    <p:sldId id="426" r:id="rId25"/>
    <p:sldId id="445" r:id="rId26"/>
    <p:sldId id="446" r:id="rId27"/>
    <p:sldId id="447" r:id="rId28"/>
    <p:sldId id="448" r:id="rId29"/>
    <p:sldId id="449" r:id="rId30"/>
    <p:sldId id="450" r:id="rId31"/>
    <p:sldId id="452" r:id="rId32"/>
    <p:sldId id="430" r:id="rId33"/>
    <p:sldId id="456" r:id="rId34"/>
    <p:sldId id="458" r:id="rId35"/>
    <p:sldId id="459" r:id="rId36"/>
    <p:sldId id="431" r:id="rId37"/>
    <p:sldId id="433" r:id="rId38"/>
    <p:sldId id="434" r:id="rId39"/>
    <p:sldId id="460" r:id="rId40"/>
    <p:sldId id="436" r:id="rId41"/>
    <p:sldId id="451" r:id="rId42"/>
    <p:sldId id="453" r:id="rId43"/>
    <p:sldId id="437" r:id="rId44"/>
    <p:sldId id="455" r:id="rId45"/>
    <p:sldId id="461" r:id="rId46"/>
    <p:sldId id="462" r:id="rId47"/>
    <p:sldId id="463" r:id="rId48"/>
    <p:sldId id="464" r:id="rId49"/>
    <p:sldId id="468" r:id="rId50"/>
    <p:sldId id="465" r:id="rId51"/>
    <p:sldId id="466" r:id="rId52"/>
    <p:sldId id="467" r:id="rId53"/>
    <p:sldId id="469" r:id="rId54"/>
    <p:sldId id="440"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99" autoAdjust="0"/>
    <p:restoredTop sz="94095" autoAdjust="0"/>
  </p:normalViewPr>
  <p:slideViewPr>
    <p:cSldViewPr>
      <p:cViewPr>
        <p:scale>
          <a:sx n="75" d="100"/>
          <a:sy n="75" d="100"/>
        </p:scale>
        <p:origin x="816" y="-1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notesViewPr>
    <p:cSldViewPr>
      <p:cViewPr>
        <p:scale>
          <a:sx n="150" d="100"/>
          <a:sy n="150" d="100"/>
        </p:scale>
        <p:origin x="548" y="-3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4.xml"/><Relationship Id="rId1" Type="http://schemas.openxmlformats.org/officeDocument/2006/relationships/slide" Target="slides/slide1.xml"/><Relationship Id="rId6" Type="http://schemas.openxmlformats.org/officeDocument/2006/relationships/slide" Target="slides/slide22.xml"/><Relationship Id="rId5" Type="http://schemas.openxmlformats.org/officeDocument/2006/relationships/slide" Target="slides/slide8.xml"/><Relationship Id="rId4"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1F9DFB5F-DB72-3648-AF91-4FECE9B6B05B}">
      <dgm:prSet/>
      <dgm:spPr/>
      <dgm:t>
        <a:bodyPr/>
        <a:lstStyle/>
        <a:p>
          <a:pPr rtl="0"/>
          <a:r>
            <a:rPr lang="en-US" dirty="0"/>
            <a:t>Pipelining</a:t>
          </a:r>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a:t>Processor moves data or instructions into a conceptual pipe with all stages of the pipe processing simultaneously</a:t>
          </a:r>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a:t>Branch prediction</a:t>
          </a:r>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a:t>Processor looks ahead in the instruction code fetched from memory and predicts which branches, or groups of instructions, are likely to be processed next</a:t>
          </a:r>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a:t>Data flow analysis</a:t>
          </a:r>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a:t>Processor analyzes which instructions are dependent on each other’s results, or data, to create an optimized schedule of instructions</a:t>
          </a:r>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a:t>Speculative execution</a:t>
          </a:r>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a:t>Using branch prediction and data flow analysis, some processors speculatively execute instructions ahead of their actual appearance in the program execution, holding the results in temporary locations, keeping execution engines as busy as possible</a:t>
          </a:r>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8A26F3A1-AB6C-5049-B361-FAF4609B2616}">
      <dgm:prSet/>
      <dgm:spPr/>
      <dgm:t>
        <a:bodyPr/>
        <a:lstStyle/>
        <a:p>
          <a:pPr rtl="0"/>
          <a:r>
            <a:rPr lang="en-US" dirty="0"/>
            <a:t>Superscalar execution</a:t>
          </a:r>
        </a:p>
      </dgm:t>
    </dgm:pt>
    <dgm:pt modelId="{AC6437F1-8798-1544-BB20-AB95D8409774}" type="parTrans" cxnId="{760301D8-6D8F-3C4B-A4AB-150C60644331}">
      <dgm:prSet/>
      <dgm:spPr/>
      <dgm:t>
        <a:bodyPr/>
        <a:lstStyle/>
        <a:p>
          <a:endParaRPr lang="en-US"/>
        </a:p>
      </dgm:t>
    </dgm:pt>
    <dgm:pt modelId="{1EE08078-6E4D-7842-9B72-3F0C7C3378C4}" type="sibTrans" cxnId="{760301D8-6D8F-3C4B-A4AB-150C60644331}">
      <dgm:prSet/>
      <dgm:spPr/>
      <dgm:t>
        <a:bodyPr/>
        <a:lstStyle/>
        <a:p>
          <a:endParaRPr lang="en-US"/>
        </a:p>
      </dgm:t>
    </dgm:pt>
    <dgm:pt modelId="{CE02E82E-38D7-9F49-B76A-A9DEA9406EA8}">
      <dgm:prSet/>
      <dgm:spPr/>
      <dgm:t>
        <a:bodyPr/>
        <a:lstStyle/>
        <a:p>
          <a:pPr rtl="0"/>
          <a:r>
            <a:rPr lang="en-US" dirty="0"/>
            <a:t>This is the ability to issue more than one instruction in every processor clock cycle. (In effect, multiple parallel pipelines are used.)</a:t>
          </a:r>
        </a:p>
      </dgm:t>
    </dgm:pt>
    <dgm:pt modelId="{E3906516-8F1C-4E44-BF3B-DE1A16420EAE}" type="parTrans" cxnId="{A9BAD250-28CD-0A43-8EEB-F79FC2853276}">
      <dgm:prSet/>
      <dgm:spPr/>
      <dgm:t>
        <a:bodyPr/>
        <a:lstStyle/>
        <a:p>
          <a:endParaRPr lang="en-US"/>
        </a:p>
      </dgm:t>
    </dgm:pt>
    <dgm:pt modelId="{D0DB07B7-D114-984D-A8F2-E3D6867CD40F}" type="sibTrans" cxnId="{A9BAD250-28CD-0A43-8EEB-F79FC2853276}">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t>
        <a:bodyPr/>
        <a:lstStyle/>
        <a:p>
          <a:endParaRPr lang="en-US"/>
        </a:p>
      </dgm:t>
    </dgm:pt>
    <dgm:pt modelId="{8F8399CD-6D80-A04B-A73D-FAE536245E54}" type="pres">
      <dgm:prSet presAssocID="{1F9DFB5F-DB72-3648-AF91-4FECE9B6B05B}" presName="circle1" presStyleLbl="node1" presStyleIdx="0" presStyleCnt="5"/>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5"/>
      <dgm:spPr/>
      <dgm:t>
        <a:bodyPr/>
        <a:lstStyle/>
        <a:p>
          <a:endParaRPr lang="en-US"/>
        </a:p>
      </dgm:t>
    </dgm:pt>
    <dgm:pt modelId="{E5E6FCE1-34FD-AE40-955F-2C56C6769BE6}" type="pres">
      <dgm:prSet presAssocID="{9CFA17D8-46EF-D540-AC03-B1D783B08EBB}" presName="vertSpace2" presStyleLbl="node1" presStyleIdx="0" presStyleCnt="5"/>
      <dgm:spPr/>
    </dgm:pt>
    <dgm:pt modelId="{95965867-777A-B244-9440-59A3ABA67E2E}" type="pres">
      <dgm:prSet presAssocID="{9CFA17D8-46EF-D540-AC03-B1D783B08EBB}" presName="circle2" presStyleLbl="node1" presStyleIdx="1" presStyleCnt="5"/>
      <dgm:spPr/>
    </dgm:pt>
    <dgm:pt modelId="{62C26FB8-F960-704B-9B69-4C5DA54F634F}" type="pres">
      <dgm:prSet presAssocID="{9CFA17D8-46EF-D540-AC03-B1D783B08EBB}" presName="rect2" presStyleLbl="alignAcc1" presStyleIdx="1" presStyleCnt="5"/>
      <dgm:spPr/>
      <dgm:t>
        <a:bodyPr/>
        <a:lstStyle/>
        <a:p>
          <a:endParaRPr lang="en-US"/>
        </a:p>
      </dgm:t>
    </dgm:pt>
    <dgm:pt modelId="{21097EEF-7F32-5B40-849F-5D64D8FB6490}" type="pres">
      <dgm:prSet presAssocID="{8A26F3A1-AB6C-5049-B361-FAF4609B2616}" presName="vertSpace3" presStyleLbl="node1" presStyleIdx="1" presStyleCnt="5"/>
      <dgm:spPr/>
    </dgm:pt>
    <dgm:pt modelId="{8980E4CE-FAE8-4640-865E-DD474CAE12ED}" type="pres">
      <dgm:prSet presAssocID="{8A26F3A1-AB6C-5049-B361-FAF4609B2616}" presName="circle3" presStyleLbl="node1" presStyleIdx="2" presStyleCnt="5"/>
      <dgm:spPr/>
    </dgm:pt>
    <dgm:pt modelId="{8A0AD6EA-0B5C-914A-9F0A-CC84B3884EAA}" type="pres">
      <dgm:prSet presAssocID="{8A26F3A1-AB6C-5049-B361-FAF4609B2616}" presName="rect3" presStyleLbl="alignAcc1" presStyleIdx="2" presStyleCnt="5"/>
      <dgm:spPr/>
      <dgm:t>
        <a:bodyPr/>
        <a:lstStyle/>
        <a:p>
          <a:endParaRPr lang="en-US"/>
        </a:p>
      </dgm:t>
    </dgm:pt>
    <dgm:pt modelId="{C5C34AE3-0941-7F41-AEFA-33EA5ED8EA8E}" type="pres">
      <dgm:prSet presAssocID="{30C97FF5-6C28-2047-A086-66AB02D8C9E6}" presName="vertSpace4" presStyleLbl="node1" presStyleIdx="2" presStyleCnt="5"/>
      <dgm:spPr/>
    </dgm:pt>
    <dgm:pt modelId="{8FC3D4C7-6020-F347-A658-FE974C7C2633}" type="pres">
      <dgm:prSet presAssocID="{30C97FF5-6C28-2047-A086-66AB02D8C9E6}" presName="circle4" presStyleLbl="node1" presStyleIdx="3" presStyleCnt="5"/>
      <dgm:spPr/>
    </dgm:pt>
    <dgm:pt modelId="{3912B40C-E4AB-4443-8E49-43D36F560895}" type="pres">
      <dgm:prSet presAssocID="{30C97FF5-6C28-2047-A086-66AB02D8C9E6}" presName="rect4" presStyleLbl="alignAcc1" presStyleIdx="3" presStyleCnt="5"/>
      <dgm:spPr/>
      <dgm:t>
        <a:bodyPr/>
        <a:lstStyle/>
        <a:p>
          <a:endParaRPr lang="en-US"/>
        </a:p>
      </dgm:t>
    </dgm:pt>
    <dgm:pt modelId="{8D91002D-285F-B140-9CB7-BDD1A1FA0E36}" type="pres">
      <dgm:prSet presAssocID="{96FA048A-5310-FE4D-81B2-9D70B7C257AA}" presName="vertSpace5" presStyleLbl="node1" presStyleIdx="3" presStyleCnt="5"/>
      <dgm:spPr/>
    </dgm:pt>
    <dgm:pt modelId="{8CA8964D-0088-5C41-B5B6-C7928BBF95DC}" type="pres">
      <dgm:prSet presAssocID="{96FA048A-5310-FE4D-81B2-9D70B7C257AA}" presName="circle5" presStyleLbl="node1" presStyleIdx="4" presStyleCnt="5"/>
      <dgm:spPr/>
    </dgm:pt>
    <dgm:pt modelId="{4E35B49C-BBBC-DB45-BDFD-E61EAF99AC87}" type="pres">
      <dgm:prSet presAssocID="{96FA048A-5310-FE4D-81B2-9D70B7C257AA}" presName="rect5" presStyleLbl="alignAcc1" presStyleIdx="4" presStyleCnt="5"/>
      <dgm:spPr/>
      <dgm:t>
        <a:bodyPr/>
        <a:lstStyle/>
        <a:p>
          <a:endParaRPr lang="en-US"/>
        </a:p>
      </dgm:t>
    </dgm:pt>
    <dgm:pt modelId="{FDF68C10-93C2-9847-8923-5DAB69061B5C}" type="pres">
      <dgm:prSet presAssocID="{1F9DFB5F-DB72-3648-AF91-4FECE9B6B05B}" presName="rect1ParTx" presStyleLbl="alignAcc1" presStyleIdx="4" presStyleCnt="5">
        <dgm:presLayoutVars>
          <dgm:chMax val="1"/>
          <dgm:bulletEnabled val="1"/>
        </dgm:presLayoutVars>
      </dgm:prSet>
      <dgm:spPr/>
      <dgm:t>
        <a:bodyPr/>
        <a:lstStyle/>
        <a:p>
          <a:endParaRPr lang="en-US"/>
        </a:p>
      </dgm:t>
    </dgm:pt>
    <dgm:pt modelId="{9625A8A9-4E22-1C45-8780-F620536E0AB6}" type="pres">
      <dgm:prSet presAssocID="{1F9DFB5F-DB72-3648-AF91-4FECE9B6B05B}" presName="rect1ChTx" presStyleLbl="alignAcc1" presStyleIdx="4" presStyleCnt="5">
        <dgm:presLayoutVars>
          <dgm:bulletEnabled val="1"/>
        </dgm:presLayoutVars>
      </dgm:prSet>
      <dgm:spPr/>
      <dgm:t>
        <a:bodyPr/>
        <a:lstStyle/>
        <a:p>
          <a:endParaRPr lang="en-US"/>
        </a:p>
      </dgm:t>
    </dgm:pt>
    <dgm:pt modelId="{1296813F-D39B-814D-848B-44B53BD6057E}" type="pres">
      <dgm:prSet presAssocID="{9CFA17D8-46EF-D540-AC03-B1D783B08EBB}" presName="rect2ParTx" presStyleLbl="alignAcc1" presStyleIdx="4" presStyleCnt="5">
        <dgm:presLayoutVars>
          <dgm:chMax val="1"/>
          <dgm:bulletEnabled val="1"/>
        </dgm:presLayoutVars>
      </dgm:prSet>
      <dgm:spPr/>
      <dgm:t>
        <a:bodyPr/>
        <a:lstStyle/>
        <a:p>
          <a:endParaRPr lang="en-US"/>
        </a:p>
      </dgm:t>
    </dgm:pt>
    <dgm:pt modelId="{B8C4BD7A-9494-904F-8FD8-EAB30AD1C9C2}" type="pres">
      <dgm:prSet presAssocID="{9CFA17D8-46EF-D540-AC03-B1D783B08EBB}" presName="rect2ChTx" presStyleLbl="alignAcc1" presStyleIdx="4" presStyleCnt="5">
        <dgm:presLayoutVars>
          <dgm:bulletEnabled val="1"/>
        </dgm:presLayoutVars>
      </dgm:prSet>
      <dgm:spPr/>
      <dgm:t>
        <a:bodyPr/>
        <a:lstStyle/>
        <a:p>
          <a:endParaRPr lang="en-US"/>
        </a:p>
      </dgm:t>
    </dgm:pt>
    <dgm:pt modelId="{4CD70E50-5CB8-974F-99E3-860FEAB27838}" type="pres">
      <dgm:prSet presAssocID="{8A26F3A1-AB6C-5049-B361-FAF4609B2616}" presName="rect3ParTx" presStyleLbl="alignAcc1" presStyleIdx="4" presStyleCnt="5">
        <dgm:presLayoutVars>
          <dgm:chMax val="1"/>
          <dgm:bulletEnabled val="1"/>
        </dgm:presLayoutVars>
      </dgm:prSet>
      <dgm:spPr/>
      <dgm:t>
        <a:bodyPr/>
        <a:lstStyle/>
        <a:p>
          <a:endParaRPr lang="en-US"/>
        </a:p>
      </dgm:t>
    </dgm:pt>
    <dgm:pt modelId="{9D7E2566-676D-9E41-99C2-0953099D924D}" type="pres">
      <dgm:prSet presAssocID="{8A26F3A1-AB6C-5049-B361-FAF4609B2616}" presName="rect3ChTx" presStyleLbl="alignAcc1" presStyleIdx="4" presStyleCnt="5">
        <dgm:presLayoutVars>
          <dgm:bulletEnabled val="1"/>
        </dgm:presLayoutVars>
      </dgm:prSet>
      <dgm:spPr/>
      <dgm:t>
        <a:bodyPr/>
        <a:lstStyle/>
        <a:p>
          <a:endParaRPr lang="en-US"/>
        </a:p>
      </dgm:t>
    </dgm:pt>
    <dgm:pt modelId="{C047E8FF-ABA5-3248-AA1A-9A4239A7E3E6}" type="pres">
      <dgm:prSet presAssocID="{30C97FF5-6C28-2047-A086-66AB02D8C9E6}" presName="rect4ParTx" presStyleLbl="alignAcc1" presStyleIdx="4" presStyleCnt="5">
        <dgm:presLayoutVars>
          <dgm:chMax val="1"/>
          <dgm:bulletEnabled val="1"/>
        </dgm:presLayoutVars>
      </dgm:prSet>
      <dgm:spPr/>
      <dgm:t>
        <a:bodyPr/>
        <a:lstStyle/>
        <a:p>
          <a:endParaRPr lang="en-US"/>
        </a:p>
      </dgm:t>
    </dgm:pt>
    <dgm:pt modelId="{B4AAA73C-1031-C544-BDD6-9B9C29452A80}" type="pres">
      <dgm:prSet presAssocID="{30C97FF5-6C28-2047-A086-66AB02D8C9E6}" presName="rect4ChTx" presStyleLbl="alignAcc1" presStyleIdx="4" presStyleCnt="5">
        <dgm:presLayoutVars>
          <dgm:bulletEnabled val="1"/>
        </dgm:presLayoutVars>
      </dgm:prSet>
      <dgm:spPr/>
      <dgm:t>
        <a:bodyPr/>
        <a:lstStyle/>
        <a:p>
          <a:endParaRPr lang="en-US"/>
        </a:p>
      </dgm:t>
    </dgm:pt>
    <dgm:pt modelId="{67BD0849-4A79-D541-90FC-E48AB8D34DEE}" type="pres">
      <dgm:prSet presAssocID="{96FA048A-5310-FE4D-81B2-9D70B7C257AA}" presName="rect5ParTx" presStyleLbl="alignAcc1" presStyleIdx="4" presStyleCnt="5">
        <dgm:presLayoutVars>
          <dgm:chMax val="1"/>
          <dgm:bulletEnabled val="1"/>
        </dgm:presLayoutVars>
      </dgm:prSet>
      <dgm:spPr/>
      <dgm:t>
        <a:bodyPr/>
        <a:lstStyle/>
        <a:p>
          <a:endParaRPr lang="en-US"/>
        </a:p>
      </dgm:t>
    </dgm:pt>
    <dgm:pt modelId="{BB5D0C00-E641-934E-AE39-CCC5D85D9568}" type="pres">
      <dgm:prSet presAssocID="{96FA048A-5310-FE4D-81B2-9D70B7C257AA}" presName="rect5ChTx" presStyleLbl="alignAcc1" presStyleIdx="4" presStyleCnt="5">
        <dgm:presLayoutVars>
          <dgm:bulletEnabled val="1"/>
        </dgm:presLayoutVars>
      </dgm:prSet>
      <dgm:spPr/>
      <dgm:t>
        <a:bodyPr/>
        <a:lstStyle/>
        <a:p>
          <a:endParaRPr lang="en-US"/>
        </a:p>
      </dgm:t>
    </dgm:pt>
  </dgm:ptLst>
  <dgm:cxnLst>
    <dgm:cxn modelId="{97423DD5-2B0D-ED49-A726-E649080C84EC}" type="presOf" srcId="{9CFA17D8-46EF-D540-AC03-B1D783B08EBB}" destId="{62C26FB8-F960-704B-9B69-4C5DA54F634F}" srcOrd="0"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9EA4899C-801D-5844-8093-9EE9020D6B92}" type="presOf" srcId="{8BAEE847-EAD2-FE40-8C84-DA512223181C}" destId="{B5438589-107F-BE44-8E79-B96C087882C3}" srcOrd="0" destOrd="0" presId="urn:microsoft.com/office/officeart/2005/8/layout/target3"/>
    <dgm:cxn modelId="{760301D8-6D8F-3C4B-A4AB-150C60644331}" srcId="{8BAEE847-EAD2-FE40-8C84-DA512223181C}" destId="{8A26F3A1-AB6C-5049-B361-FAF4609B2616}" srcOrd="2" destOrd="0" parTransId="{AC6437F1-8798-1544-BB20-AB95D8409774}" sibTransId="{1EE08078-6E4D-7842-9B72-3F0C7C3378C4}"/>
    <dgm:cxn modelId="{301294FF-4AF4-D043-8E38-F8EB23367CB3}" type="presOf" srcId="{8A26F3A1-AB6C-5049-B361-FAF4609B2616}" destId="{8A0AD6EA-0B5C-914A-9F0A-CC84B3884EAA}" srcOrd="0" destOrd="0" presId="urn:microsoft.com/office/officeart/2005/8/layout/target3"/>
    <dgm:cxn modelId="{D4A65260-D363-034C-BC13-9724735933CB}" srcId="{8BAEE847-EAD2-FE40-8C84-DA512223181C}" destId="{1F9DFB5F-DB72-3648-AF91-4FECE9B6B05B}" srcOrd="0" destOrd="0" parTransId="{4AE55039-A559-5B46-940A-75ACC4386115}" sibTransId="{E8DDD59A-4B47-2445-810B-652711BDAF3F}"/>
    <dgm:cxn modelId="{A9BAD250-28CD-0A43-8EEB-F79FC2853276}" srcId="{8A26F3A1-AB6C-5049-B361-FAF4609B2616}" destId="{CE02E82E-38D7-9F49-B76A-A9DEA9406EA8}" srcOrd="0" destOrd="0" parTransId="{E3906516-8F1C-4E44-BF3B-DE1A16420EAE}" sibTransId="{D0DB07B7-D114-984D-A8F2-E3D6867CD40F}"/>
    <dgm:cxn modelId="{0543E415-2607-204C-A468-518EB5E730BA}" type="presOf" srcId="{30C97FF5-6C28-2047-A086-66AB02D8C9E6}" destId="{C047E8FF-ABA5-3248-AA1A-9A4239A7E3E6}" srcOrd="1" destOrd="0" presId="urn:microsoft.com/office/officeart/2005/8/layout/target3"/>
    <dgm:cxn modelId="{205C9DE3-2B2A-374C-A313-28A852AD70DF}" type="presOf" srcId="{1ADEEF36-6D40-D44F-9B35-90E0CDA42AB8}" destId="{B4AAA73C-1031-C544-BDD6-9B9C29452A80}" srcOrd="0" destOrd="0" presId="urn:microsoft.com/office/officeart/2005/8/layout/target3"/>
    <dgm:cxn modelId="{46F765FF-7156-694C-984E-6EAE0E5C28A5}" srcId="{30C97FF5-6C28-2047-A086-66AB02D8C9E6}" destId="{1ADEEF36-6D40-D44F-9B35-90E0CDA42AB8}" srcOrd="0" destOrd="0" parTransId="{8BF2F0E2-2B88-9D4E-9A6B-A4483BF6CDE4}" sibTransId="{81FDBB88-0681-8E4E-8D8B-BB30C3BAFA65}"/>
    <dgm:cxn modelId="{B5E7D4A8-5E1B-B541-96F4-801FA261EC47}" type="presOf" srcId="{96FA048A-5310-FE4D-81B2-9D70B7C257AA}" destId="{67BD0849-4A79-D541-90FC-E48AB8D34DEE}" srcOrd="1" destOrd="0" presId="urn:microsoft.com/office/officeart/2005/8/layout/target3"/>
    <dgm:cxn modelId="{70761CD2-A649-644E-9CB9-F7DC2012EE36}" type="presOf" srcId="{9CFA17D8-46EF-D540-AC03-B1D783B08EBB}" destId="{1296813F-D39B-814D-848B-44B53BD6057E}" srcOrd="1" destOrd="0" presId="urn:microsoft.com/office/officeart/2005/8/layout/target3"/>
    <dgm:cxn modelId="{4FD956BC-F778-8147-824F-46C487539D26}" type="presOf" srcId="{1F9DFB5F-DB72-3648-AF91-4FECE9B6B05B}" destId="{1C95AEB3-1C20-5849-B1AE-D3E218984151}" srcOrd="0"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8C44C30A-E064-7744-B4A2-1C94E483A490}" type="presOf" srcId="{CE02E82E-38D7-9F49-B76A-A9DEA9406EA8}" destId="{9D7E2566-676D-9E41-99C2-0953099D924D}" srcOrd="0" destOrd="0" presId="urn:microsoft.com/office/officeart/2005/8/layout/target3"/>
    <dgm:cxn modelId="{1F75482D-39EF-5641-9DD0-57C267687981}" type="presOf" srcId="{8A26F3A1-AB6C-5049-B361-FAF4609B2616}" destId="{4CD70E50-5CB8-974F-99E3-860FEAB27838}" srcOrd="1"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3F703D20-B38D-0440-87DC-35CF43E74087}" srcId="{1F9DFB5F-DB72-3648-AF91-4FECE9B6B05B}" destId="{D0904AE8-993E-5942-97B6-306A66DF04F0}" srcOrd="0" destOrd="0" parTransId="{9F75FF9E-95F7-3A42-86AC-D87CBB9B2829}" sibTransId="{C6C74CB0-07D1-2444-933E-62ABDDE156FE}"/>
    <dgm:cxn modelId="{493CC3A7-89C9-FC4D-AA12-8C4FCAA641E6}" type="presOf" srcId="{1F9DFB5F-DB72-3648-AF91-4FECE9B6B05B}" destId="{FDF68C10-93C2-9847-8923-5DAB69061B5C}" srcOrd="1" destOrd="0" presId="urn:microsoft.com/office/officeart/2005/8/layout/target3"/>
    <dgm:cxn modelId="{3DFF21E3-F2C8-4C49-9D7F-7E92EB9D4F2C}" type="presOf" srcId="{96FA048A-5310-FE4D-81B2-9D70B7C257AA}" destId="{4E35B49C-BBBC-DB45-BDFD-E61EAF99AC87}" srcOrd="0" destOrd="0" presId="urn:microsoft.com/office/officeart/2005/8/layout/target3"/>
    <dgm:cxn modelId="{C517610C-5B74-2F41-A242-FA5CFF08BF4A}" type="presOf" srcId="{0DA0EBF7-C177-5C4F-9EAE-1A180967A483}" destId="{BB5D0C00-E641-934E-AE39-CCC5D85D9568}" srcOrd="0" destOrd="0" presId="urn:microsoft.com/office/officeart/2005/8/layout/target3"/>
    <dgm:cxn modelId="{8F91E62B-0F7C-5A42-841A-E7940D3EE6E8}" srcId="{8BAEE847-EAD2-FE40-8C84-DA512223181C}" destId="{30C97FF5-6C28-2047-A086-66AB02D8C9E6}" srcOrd="3" destOrd="0" parTransId="{8B33C48A-2DB3-7044-9606-73F5DE3532D7}" sibTransId="{39F20121-8F60-EF4F-86A6-AFD0374E46AF}"/>
    <dgm:cxn modelId="{3124647B-CEF8-0348-A8DC-6017A38138EE}" type="presOf" srcId="{39E21E8D-BCE6-874A-8E05-4FFC68AFADA3}" destId="{B8C4BD7A-9494-904F-8FD8-EAB30AD1C9C2}" srcOrd="0" destOrd="0" presId="urn:microsoft.com/office/officeart/2005/8/layout/target3"/>
    <dgm:cxn modelId="{AA4077E6-98AB-8548-A1A9-4EDCD357F6AF}" type="presOf" srcId="{30C97FF5-6C28-2047-A086-66AB02D8C9E6}" destId="{3912B40C-E4AB-4443-8E49-43D36F560895}" srcOrd="0" destOrd="0" presId="urn:microsoft.com/office/officeart/2005/8/layout/target3"/>
    <dgm:cxn modelId="{CB9B861B-73E3-1449-BB22-CAF83A6C153E}" srcId="{96FA048A-5310-FE4D-81B2-9D70B7C257AA}" destId="{0DA0EBF7-C177-5C4F-9EAE-1A180967A483}" srcOrd="0" destOrd="0" parTransId="{4A466D16-CBA1-5143-B43C-964C8F088F9E}" sibTransId="{2CF877C0-D3B3-774A-BDC9-CCB09F6CE2DF}"/>
    <dgm:cxn modelId="{1950FF33-8146-2642-B11E-74530D295442}" srcId="{8BAEE847-EAD2-FE40-8C84-DA512223181C}" destId="{96FA048A-5310-FE4D-81B2-9D70B7C257AA}" srcOrd="4" destOrd="0" parTransId="{E46BF334-3C6C-F643-8363-F7310281F45D}" sibTransId="{AC35690D-9D17-014B-8008-2A5C688BF974}"/>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2838EB30-9379-E042-8BA4-A0A280417150}" type="presParOf" srcId="{B5438589-107F-BE44-8E79-B96C087882C3}" destId="{21097EEF-7F32-5B40-849F-5D64D8FB6490}" srcOrd="6" destOrd="0" presId="urn:microsoft.com/office/officeart/2005/8/layout/target3"/>
    <dgm:cxn modelId="{9BB45B1D-656D-FC4D-9532-5278DBE01C23}" type="presParOf" srcId="{B5438589-107F-BE44-8E79-B96C087882C3}" destId="{8980E4CE-FAE8-4640-865E-DD474CAE12ED}" srcOrd="7" destOrd="0" presId="urn:microsoft.com/office/officeart/2005/8/layout/target3"/>
    <dgm:cxn modelId="{0CCBD73A-C2E5-B247-AE15-32F655193A9D}" type="presParOf" srcId="{B5438589-107F-BE44-8E79-B96C087882C3}" destId="{8A0AD6EA-0B5C-914A-9F0A-CC84B3884EAA}" srcOrd="8" destOrd="0" presId="urn:microsoft.com/office/officeart/2005/8/layout/target3"/>
    <dgm:cxn modelId="{C0F6B8D5-8098-5D4C-98D6-A7F9626720DB}" type="presParOf" srcId="{B5438589-107F-BE44-8E79-B96C087882C3}" destId="{C5C34AE3-0941-7F41-AEFA-33EA5ED8EA8E}" srcOrd="9" destOrd="0" presId="urn:microsoft.com/office/officeart/2005/8/layout/target3"/>
    <dgm:cxn modelId="{C0125645-5CD3-8746-BA79-4184EA7DA9E1}" type="presParOf" srcId="{B5438589-107F-BE44-8E79-B96C087882C3}" destId="{8FC3D4C7-6020-F347-A658-FE974C7C2633}" srcOrd="10" destOrd="0" presId="urn:microsoft.com/office/officeart/2005/8/layout/target3"/>
    <dgm:cxn modelId="{B522517D-4297-C44E-9B0D-4039E46AFA24}" type="presParOf" srcId="{B5438589-107F-BE44-8E79-B96C087882C3}" destId="{3912B40C-E4AB-4443-8E49-43D36F560895}" srcOrd="11" destOrd="0" presId="urn:microsoft.com/office/officeart/2005/8/layout/target3"/>
    <dgm:cxn modelId="{E161E772-0EA3-794C-B896-92A24A2298EC}" type="presParOf" srcId="{B5438589-107F-BE44-8E79-B96C087882C3}" destId="{8D91002D-285F-B140-9CB7-BDD1A1FA0E36}" srcOrd="12" destOrd="0" presId="urn:microsoft.com/office/officeart/2005/8/layout/target3"/>
    <dgm:cxn modelId="{08386E96-D699-CF41-AE08-2AAD0B39FB45}" type="presParOf" srcId="{B5438589-107F-BE44-8E79-B96C087882C3}" destId="{8CA8964D-0088-5C41-B5B6-C7928BBF95DC}" srcOrd="13" destOrd="0" presId="urn:microsoft.com/office/officeart/2005/8/layout/target3"/>
    <dgm:cxn modelId="{5969DB80-B243-0341-9494-70E131A79C21}" type="presParOf" srcId="{B5438589-107F-BE44-8E79-B96C087882C3}" destId="{4E35B49C-BBBC-DB45-BDFD-E61EAF99AC87}" srcOrd="14" destOrd="0" presId="urn:microsoft.com/office/officeart/2005/8/layout/target3"/>
    <dgm:cxn modelId="{5DD8A149-6B30-7548-A206-FC2CA8546DD3}" type="presParOf" srcId="{B5438589-107F-BE44-8E79-B96C087882C3}" destId="{FDF68C10-93C2-9847-8923-5DAB69061B5C}" srcOrd="15" destOrd="0" presId="urn:microsoft.com/office/officeart/2005/8/layout/target3"/>
    <dgm:cxn modelId="{80F29C6B-BB39-8A49-BB25-7D13885F5DD2}" type="presParOf" srcId="{B5438589-107F-BE44-8E79-B96C087882C3}" destId="{9625A8A9-4E22-1C45-8780-F620536E0AB6}" srcOrd="16" destOrd="0" presId="urn:microsoft.com/office/officeart/2005/8/layout/target3"/>
    <dgm:cxn modelId="{13F5F08D-CE69-8342-9A37-43AE6D23DDB6}" type="presParOf" srcId="{B5438589-107F-BE44-8E79-B96C087882C3}" destId="{1296813F-D39B-814D-848B-44B53BD6057E}" srcOrd="17" destOrd="0" presId="urn:microsoft.com/office/officeart/2005/8/layout/target3"/>
    <dgm:cxn modelId="{0F98E1D4-37E0-6E43-B731-D970A6053B92}" type="presParOf" srcId="{B5438589-107F-BE44-8E79-B96C087882C3}" destId="{B8C4BD7A-9494-904F-8FD8-EAB30AD1C9C2}" srcOrd="18" destOrd="0" presId="urn:microsoft.com/office/officeart/2005/8/layout/target3"/>
    <dgm:cxn modelId="{FC9C352E-88E2-1649-896D-A2F9EE815967}" type="presParOf" srcId="{B5438589-107F-BE44-8E79-B96C087882C3}" destId="{4CD70E50-5CB8-974F-99E3-860FEAB27838}" srcOrd="19" destOrd="0" presId="urn:microsoft.com/office/officeart/2005/8/layout/target3"/>
    <dgm:cxn modelId="{DDDE13AE-CC34-8446-9A0C-A649F9F6223A}" type="presParOf" srcId="{B5438589-107F-BE44-8E79-B96C087882C3}" destId="{9D7E2566-676D-9E41-99C2-0953099D924D}" srcOrd="20" destOrd="0" presId="urn:microsoft.com/office/officeart/2005/8/layout/target3"/>
    <dgm:cxn modelId="{F97C5BBA-6C8E-924D-9834-74B9C0B99ECA}" type="presParOf" srcId="{B5438589-107F-BE44-8E79-B96C087882C3}" destId="{C047E8FF-ABA5-3248-AA1A-9A4239A7E3E6}" srcOrd="21" destOrd="0" presId="urn:microsoft.com/office/officeart/2005/8/layout/target3"/>
    <dgm:cxn modelId="{5D083E1E-D0C1-0645-A810-66B443A8962C}" type="presParOf" srcId="{B5438589-107F-BE44-8E79-B96C087882C3}" destId="{B4AAA73C-1031-C544-BDD6-9B9C29452A80}" srcOrd="22" destOrd="0" presId="urn:microsoft.com/office/officeart/2005/8/layout/target3"/>
    <dgm:cxn modelId="{7AEA94CD-3EDF-F340-9697-00E5D0134088}" type="presParOf" srcId="{B5438589-107F-BE44-8E79-B96C087882C3}" destId="{67BD0849-4A79-D541-90FC-E48AB8D34DEE}" srcOrd="23" destOrd="0" presId="urn:microsoft.com/office/officeart/2005/8/layout/target3"/>
    <dgm:cxn modelId="{DAB33B87-0516-414F-B1FE-7F17EDBB379D}" type="presParOf" srcId="{B5438589-107F-BE44-8E79-B96C087882C3}" destId="{BB5D0C00-E641-934E-AE39-CCC5D85D9568}"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a:t>© 2016 Pearson Education, Inc., Hoboken, NJ. All rights reserved.</a:t>
            </a:r>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9092161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a:t>© 2016 Pearson Education, Inc., Hoboken, NJ. All rights reserved.</a:t>
            </a:r>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200438766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2 “Performance Issues”.</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1250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a:solidFill>
                  <a:schemeClr val="tx1"/>
                </a:solidFill>
                <a:latin typeface="Times New Roman" pitchFamily="-110" charset="0"/>
                <a:ea typeface="+mn-ea"/>
                <a:cs typeface="+mn-cs"/>
              </a:rPr>
              <a:t>number of cores have led to the introduction of a new term: </a:t>
            </a:r>
            <a:r>
              <a:rPr kumimoji="1" lang="en-US" sz="1200" b="1" kern="1200" baseline="0" dirty="0">
                <a:solidFill>
                  <a:schemeClr val="tx1"/>
                </a:solidFill>
                <a:latin typeface="Times New Roman" pitchFamily="-110" charset="0"/>
                <a:ea typeface="+mn-ea"/>
                <a:cs typeface="+mn-cs"/>
              </a:rPr>
              <a:t>many integrated core</a:t>
            </a:r>
          </a:p>
          <a:p>
            <a:r>
              <a:rPr kumimoji="1" lang="en-US" sz="1200" b="1" kern="1200" baseline="0" dirty="0">
                <a:solidFill>
                  <a:schemeClr val="tx1"/>
                </a:solidFill>
                <a:latin typeface="Times New Roman" pitchFamily="-110" charset="0"/>
                <a:ea typeface="+mn-ea"/>
                <a:cs typeface="+mn-cs"/>
              </a:rPr>
              <a:t>(MIC).</a:t>
            </a:r>
          </a:p>
          <a:p>
            <a:endParaRPr kumimoji="1" lang="en-US" sz="1200" b="1"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multicore and MIC strategy involves a homogeneous collection of</a:t>
            </a:r>
          </a:p>
          <a:p>
            <a:r>
              <a:rPr kumimoji="1" lang="en-US" sz="1200" kern="1200" baseline="0" dirty="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a:solidFill>
                  <a:schemeClr val="tx1"/>
                </a:solidFill>
                <a:latin typeface="Times New Roman" pitchFamily="-110" charset="0"/>
                <a:ea typeface="+mn-ea"/>
                <a:cs typeface="+mn-cs"/>
              </a:rPr>
              <a:t>plus </a:t>
            </a:r>
            <a:r>
              <a:rPr kumimoji="1" lang="en-US" sz="1200" b="1" kern="1200" baseline="0" dirty="0">
                <a:solidFill>
                  <a:schemeClr val="tx1"/>
                </a:solidFill>
                <a:latin typeface="Times New Roman" pitchFamily="-110" charset="0"/>
                <a:ea typeface="+mn-ea"/>
                <a:cs typeface="+mn-cs"/>
              </a:rPr>
              <a:t>graphics processing units (GPUs) </a:t>
            </a:r>
            <a:r>
              <a:rPr kumimoji="1" lang="en-US" sz="1200" b="0" kern="1200" baseline="0" dirty="0">
                <a:solidFill>
                  <a:schemeClr val="tx1"/>
                </a:solidFill>
                <a:latin typeface="Times New Roman" pitchFamily="-110" charset="0"/>
                <a:ea typeface="+mn-ea"/>
                <a:cs typeface="+mn-cs"/>
              </a:rPr>
              <a:t>and specialized cores for video processing</a:t>
            </a:r>
          </a:p>
          <a:p>
            <a:r>
              <a:rPr kumimoji="1" lang="en-US" sz="1200" kern="1200" baseline="0" dirty="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a:solidFill>
                  <a:schemeClr val="tx1"/>
                </a:solidFill>
                <a:latin typeface="Times New Roman" pitchFamily="-110" charset="0"/>
                <a:ea typeface="+mn-ea"/>
                <a:cs typeface="+mn-cs"/>
              </a:rPr>
              <a:t>video.</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a:solidFill>
                  <a:schemeClr val="tx1"/>
                </a:solidFill>
                <a:latin typeface="Times New Roman" pitchFamily="-110" charset="0"/>
                <a:ea typeface="+mn-ea"/>
                <a:cs typeface="+mn-cs"/>
              </a:rPr>
              <a:t>CPU [FATA08, PROP11]. When a broad range of applications are supported</a:t>
            </a:r>
          </a:p>
          <a:p>
            <a:r>
              <a:rPr kumimoji="1" lang="en-US" sz="1200" kern="1200" baseline="0" dirty="0">
                <a:solidFill>
                  <a:schemeClr val="tx1"/>
                </a:solidFill>
                <a:latin typeface="Times New Roman" pitchFamily="-110" charset="0"/>
                <a:ea typeface="+mn-ea"/>
                <a:cs typeface="+mn-cs"/>
              </a:rPr>
              <a:t>by such a processor, the term </a:t>
            </a:r>
            <a:r>
              <a:rPr kumimoji="1" lang="en-US" sz="1200" b="1" kern="1200" baseline="0" dirty="0">
                <a:solidFill>
                  <a:schemeClr val="tx1"/>
                </a:solidFill>
                <a:latin typeface="Times New Roman" pitchFamily="-110" charset="0"/>
                <a:ea typeface="+mn-ea"/>
                <a:cs typeface="+mn-cs"/>
              </a:rPr>
              <a:t>general-purpose computing on GPUs (GPGPU)</a:t>
            </a:r>
          </a:p>
          <a:p>
            <a:r>
              <a:rPr kumimoji="1" lang="en-US" sz="1200" kern="1200" baseline="0" dirty="0">
                <a:solidFill>
                  <a:schemeClr val="tx1"/>
                </a:solidFill>
                <a:latin typeface="Times New Roman" pitchFamily="-110" charset="0"/>
                <a:ea typeface="+mn-ea"/>
                <a:cs typeface="+mn-cs"/>
              </a:rPr>
              <a:t>is used.</a:t>
            </a:r>
          </a:p>
          <a:p>
            <a:r>
              <a:rPr kumimoji="1" lang="en-US" sz="1200" b="0" i="0" u="none" strike="noStrike" kern="1200" baseline="0" dirty="0">
                <a:solidFill>
                  <a:schemeClr val="tx1"/>
                </a:solidFill>
                <a:latin typeface="Times New Roman" pitchFamily="-110" charset="0"/>
                <a:ea typeface="+mn-ea"/>
                <a:cs typeface="+mn-cs"/>
              </a:rPr>
              <a:t> </a:t>
            </a:r>
          </a:p>
          <a:p>
            <a:r>
              <a:rPr kumimoji="1" lang="en-US" sz="1200" b="0" i="0" u="none" strike="noStrike" kern="1200" baseline="0" dirty="0">
                <a:solidFill>
                  <a:schemeClr val="tx1"/>
                </a:solidFill>
                <a:latin typeface="Times New Roman" pitchFamily="-110" charset="0"/>
                <a:ea typeface="+mn-ea"/>
                <a:cs typeface="+mn-cs"/>
              </a:rPr>
              <a:t>We explore design characteristics of multicore computers in Chapter 18 and</a:t>
            </a:r>
          </a:p>
          <a:p>
            <a:r>
              <a:rPr kumimoji="1" lang="en-US" sz="1200" b="0" i="0" u="none" strike="noStrike" kern="1200" baseline="0" dirty="0">
                <a:solidFill>
                  <a:schemeClr val="tx1"/>
                </a:solidFill>
                <a:latin typeface="Times New Roman" pitchFamily="-110" charset="0"/>
                <a:ea typeface="+mn-ea"/>
                <a:cs typeface="+mn-cs"/>
              </a:rPr>
              <a:t>GPGPUs in Chapter 19.</a:t>
            </a:r>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1860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Throughout this book, we rely on many concrete examples of computer design</a:t>
            </a:r>
          </a:p>
          <a:p>
            <a:r>
              <a:rPr kumimoji="1" lang="en-US" sz="1200" kern="1200" baseline="0" dirty="0">
                <a:solidFill>
                  <a:schemeClr val="tx1"/>
                </a:solidFill>
                <a:latin typeface="Times New Roman" pitchFamily="-110" charset="0"/>
                <a:ea typeface="+mn-ea"/>
                <a:cs typeface="+mn-cs"/>
              </a:rPr>
              <a:t>and implementation to illustrate concepts and to illuminate trade-offs. Numerous</a:t>
            </a:r>
          </a:p>
          <a:p>
            <a:r>
              <a:rPr kumimoji="1" lang="en-US" sz="1200" kern="1200" baseline="0" dirty="0">
                <a:solidFill>
                  <a:schemeClr val="tx1"/>
                </a:solidFill>
                <a:latin typeface="Times New Roman" pitchFamily="-110" charset="0"/>
                <a:ea typeface="+mn-ea"/>
                <a:cs typeface="+mn-cs"/>
              </a:rPr>
              <a:t>systems, both contemporary and historical, provide examples of important computer</a:t>
            </a:r>
          </a:p>
          <a:p>
            <a:r>
              <a:rPr kumimoji="1" lang="en-US" sz="1200" kern="1200" baseline="0" dirty="0">
                <a:solidFill>
                  <a:schemeClr val="tx1"/>
                </a:solidFill>
                <a:latin typeface="Times New Roman" pitchFamily="-110" charset="0"/>
                <a:ea typeface="+mn-ea"/>
                <a:cs typeface="+mn-cs"/>
              </a:rPr>
              <a:t>architecture design features. But the book relies on examples from two processor</a:t>
            </a:r>
          </a:p>
          <a:p>
            <a:r>
              <a:rPr kumimoji="1" lang="en-US" sz="1200" kern="1200" baseline="0" dirty="0">
                <a:solidFill>
                  <a:schemeClr val="tx1"/>
                </a:solidFill>
                <a:latin typeface="Times New Roman" pitchFamily="-110" charset="0"/>
                <a:ea typeface="+mn-ea"/>
                <a:cs typeface="+mn-cs"/>
              </a:rPr>
              <a:t>families: the Intel x86 and the ARM architecture. The current x86 offerings represent</a:t>
            </a:r>
          </a:p>
          <a:p>
            <a:r>
              <a:rPr kumimoji="1" lang="en-US" sz="1200" kern="1200" baseline="0" dirty="0">
                <a:solidFill>
                  <a:schemeClr val="tx1"/>
                </a:solidFill>
                <a:latin typeface="Times New Roman" pitchFamily="-110" charset="0"/>
                <a:ea typeface="+mn-ea"/>
                <a:cs typeface="+mn-cs"/>
              </a:rPr>
              <a:t>the results of decades of design effort on complex instruction set computers</a:t>
            </a:r>
          </a:p>
          <a:p>
            <a:r>
              <a:rPr kumimoji="1" lang="en-US" sz="1200" kern="1200" baseline="0" dirty="0">
                <a:solidFill>
                  <a:schemeClr val="tx1"/>
                </a:solidFill>
                <a:latin typeface="Times New Roman" pitchFamily="-110" charset="0"/>
                <a:ea typeface="+mn-ea"/>
                <a:cs typeface="+mn-cs"/>
              </a:rPr>
              <a:t>(CISCs). The x86 incorporates the sophisticated design principles once found only on</a:t>
            </a:r>
          </a:p>
          <a:p>
            <a:r>
              <a:rPr kumimoji="1" lang="en-US" sz="1200" kern="1200" baseline="0" dirty="0">
                <a:solidFill>
                  <a:schemeClr val="tx1"/>
                </a:solidFill>
                <a:latin typeface="Times New Roman" pitchFamily="-110" charset="0"/>
                <a:ea typeface="+mn-ea"/>
                <a:cs typeface="+mn-cs"/>
              </a:rPr>
              <a:t>mainframes and supercomputers and serves as an excellent example of CISC design.</a:t>
            </a:r>
          </a:p>
          <a:p>
            <a:r>
              <a:rPr kumimoji="1" lang="en-US" sz="1200" kern="1200" baseline="0" dirty="0">
                <a:solidFill>
                  <a:schemeClr val="tx1"/>
                </a:solidFill>
                <a:latin typeface="Times New Roman" pitchFamily="-110" charset="0"/>
                <a:ea typeface="+mn-ea"/>
                <a:cs typeface="+mn-cs"/>
              </a:rPr>
              <a:t>An alternative approach to processor design in the reduced instruction set computer</a:t>
            </a:r>
          </a:p>
          <a:p>
            <a:r>
              <a:rPr kumimoji="1" lang="en-US" sz="1200" kern="1200" baseline="0" dirty="0">
                <a:solidFill>
                  <a:schemeClr val="tx1"/>
                </a:solidFill>
                <a:latin typeface="Times New Roman" pitchFamily="-110" charset="0"/>
                <a:ea typeface="+mn-ea"/>
                <a:cs typeface="+mn-cs"/>
              </a:rPr>
              <a:t>(RISC). The ARM architecture is used in a wide variety of embedded systems and</a:t>
            </a:r>
          </a:p>
          <a:p>
            <a:r>
              <a:rPr kumimoji="1" lang="en-US" sz="1200" kern="1200" baseline="0" dirty="0">
                <a:solidFill>
                  <a:schemeClr val="tx1"/>
                </a:solidFill>
                <a:latin typeface="Times New Roman" pitchFamily="-110" charset="0"/>
                <a:ea typeface="+mn-ea"/>
                <a:cs typeface="+mn-cs"/>
              </a:rPr>
              <a:t>is one of the most powerful and best-designed RISC-based systems on the market.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this section and the next, we provide a brief overview of these two systems.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terms of market share, Intel has ranked as the number one maker of microprocessors</a:t>
            </a:r>
          </a:p>
          <a:p>
            <a:r>
              <a:rPr kumimoji="1" lang="en-US" sz="1200" kern="1200" baseline="0" dirty="0">
                <a:solidFill>
                  <a:schemeClr val="tx1"/>
                </a:solidFill>
                <a:latin typeface="Times New Roman" pitchFamily="-110" charset="0"/>
                <a:ea typeface="+mn-ea"/>
                <a:cs typeface="+mn-cs"/>
              </a:rPr>
              <a:t>for non-embedded systems for decades, a position it seems unlikely to</a:t>
            </a:r>
          </a:p>
          <a:p>
            <a:r>
              <a:rPr kumimoji="1" lang="en-US" sz="1200" kern="1200" baseline="0" dirty="0">
                <a:solidFill>
                  <a:schemeClr val="tx1"/>
                </a:solidFill>
                <a:latin typeface="Times New Roman" pitchFamily="-110" charset="0"/>
                <a:ea typeface="+mn-ea"/>
                <a:cs typeface="+mn-cs"/>
              </a:rPr>
              <a:t>yield. The evolution of its flagship microprocessor product serves as a good indicator</a:t>
            </a:r>
          </a:p>
          <a:p>
            <a:r>
              <a:rPr kumimoji="1" lang="en-US" sz="1200" kern="1200" baseline="0" dirty="0">
                <a:solidFill>
                  <a:schemeClr val="tx1"/>
                </a:solidFill>
                <a:latin typeface="Times New Roman" pitchFamily="-110" charset="0"/>
                <a:ea typeface="+mn-ea"/>
                <a:cs typeface="+mn-cs"/>
              </a:rPr>
              <a:t>of the evolution of computer technology in general.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2.6 shows that evolution. Interestingly, as microprocessors have grown</a:t>
            </a:r>
          </a:p>
          <a:p>
            <a:r>
              <a:rPr kumimoji="1" lang="en-US" sz="1200" kern="1200" baseline="0" dirty="0">
                <a:solidFill>
                  <a:schemeClr val="tx1"/>
                </a:solidFill>
                <a:latin typeface="Times New Roman" pitchFamily="-110" charset="0"/>
                <a:ea typeface="+mn-ea"/>
                <a:cs typeface="+mn-cs"/>
              </a:rPr>
              <a:t>faster and much more complex, Intel has actually picked up the pace. Intel used</a:t>
            </a:r>
          </a:p>
          <a:p>
            <a:r>
              <a:rPr kumimoji="1" lang="en-US" sz="1200" kern="1200" baseline="0" dirty="0">
                <a:solidFill>
                  <a:schemeClr val="tx1"/>
                </a:solidFill>
                <a:latin typeface="Times New Roman" pitchFamily="-110" charset="0"/>
                <a:ea typeface="+mn-ea"/>
                <a:cs typeface="+mn-cs"/>
              </a:rPr>
              <a:t>to develop microprocessors one after another, every four years. But Intel hopes</a:t>
            </a:r>
          </a:p>
          <a:p>
            <a:r>
              <a:rPr kumimoji="1" lang="en-US" sz="1200" kern="1200" baseline="0" dirty="0">
                <a:solidFill>
                  <a:schemeClr val="tx1"/>
                </a:solidFill>
                <a:latin typeface="Times New Roman" pitchFamily="-110" charset="0"/>
                <a:ea typeface="+mn-ea"/>
                <a:cs typeface="+mn-cs"/>
              </a:rPr>
              <a:t>to keep rivals at bay by trimming a year or two off this development time, and has</a:t>
            </a:r>
          </a:p>
          <a:p>
            <a:r>
              <a:rPr kumimoji="1" lang="en-US" sz="1200" kern="1200" baseline="0" dirty="0">
                <a:solidFill>
                  <a:schemeClr val="tx1"/>
                </a:solidFill>
                <a:latin typeface="Times New Roman" pitchFamily="-110" charset="0"/>
                <a:ea typeface="+mn-ea"/>
                <a:cs typeface="+mn-cs"/>
              </a:rPr>
              <a:t>done so with the most recent x86 generations.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24</a:t>
            </a:fld>
            <a:endParaRPr lang="en-US" dirty="0"/>
          </a:p>
        </p:txBody>
      </p:sp>
    </p:spTree>
    <p:extLst>
      <p:ext uri="{BB962C8B-B14F-4D97-AF65-F5344CB8AC3E}">
        <p14:creationId xmlns:p14="http://schemas.microsoft.com/office/powerpoint/2010/main" val="90700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term </a:t>
            </a:r>
            <a:r>
              <a:rPr kumimoji="1" lang="en-US" sz="1200" i="1" kern="1200" baseline="0" dirty="0">
                <a:solidFill>
                  <a:schemeClr val="tx1"/>
                </a:solidFill>
                <a:latin typeface="Times New Roman" pitchFamily="-110" charset="0"/>
                <a:ea typeface="+mn-ea"/>
                <a:cs typeface="+mn-cs"/>
              </a:rPr>
              <a:t>embedded system </a:t>
            </a:r>
            <a:r>
              <a:rPr kumimoji="1" lang="en-US" sz="1200" i="0" kern="1200" baseline="0" dirty="0">
                <a:solidFill>
                  <a:schemeClr val="tx1"/>
                </a:solidFill>
                <a:latin typeface="Times New Roman" pitchFamily="-110" charset="0"/>
                <a:ea typeface="+mn-ea"/>
                <a:cs typeface="+mn-cs"/>
              </a:rPr>
              <a:t>refers to the use of </a:t>
            </a:r>
            <a:r>
              <a:rPr kumimoji="1" lang="en-US" sz="1200" i="1" kern="1200" baseline="0" dirty="0">
                <a:solidFill>
                  <a:schemeClr val="tx1"/>
                </a:solidFill>
                <a:latin typeface="Times New Roman" pitchFamily="-110" charset="0"/>
                <a:ea typeface="+mn-ea"/>
                <a:cs typeface="+mn-cs"/>
              </a:rPr>
              <a:t>electronics and software within a</a:t>
            </a:r>
          </a:p>
          <a:p>
            <a:r>
              <a:rPr kumimoji="1" lang="en-US" sz="1200" kern="1200" baseline="0" dirty="0">
                <a:solidFill>
                  <a:schemeClr val="tx1"/>
                </a:solidFill>
                <a:latin typeface="Times New Roman" pitchFamily="-110" charset="0"/>
                <a:ea typeface="+mn-ea"/>
                <a:cs typeface="+mn-cs"/>
              </a:rPr>
              <a:t>product, as opposed to a general-purpose computer, such as a laptop or desktop</a:t>
            </a:r>
          </a:p>
          <a:p>
            <a:r>
              <a:rPr kumimoji="1" lang="en-US" sz="1200" kern="1200" baseline="0" dirty="0">
                <a:solidFill>
                  <a:schemeClr val="tx1"/>
                </a:solidFill>
                <a:latin typeface="Times New Roman" pitchFamily="-110" charset="0"/>
                <a:ea typeface="+mn-ea"/>
                <a:cs typeface="+mn-cs"/>
              </a:rPr>
              <a:t>system. The following is a good general definition:</a:t>
            </a:r>
          </a:p>
          <a:p>
            <a:endParaRPr kumimoji="1" lang="en-US" sz="1200" b="1"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Embedded system. </a:t>
            </a:r>
            <a:r>
              <a:rPr kumimoji="1" lang="en-US" sz="1200" b="0" kern="1200" baseline="0" dirty="0">
                <a:solidFill>
                  <a:schemeClr val="tx1"/>
                </a:solidFill>
                <a:latin typeface="Times New Roman" pitchFamily="-110" charset="0"/>
                <a:ea typeface="+mn-ea"/>
                <a:cs typeface="+mn-cs"/>
              </a:rPr>
              <a:t>A combination of computer hardware and software, and perhaps</a:t>
            </a:r>
          </a:p>
          <a:p>
            <a:r>
              <a:rPr kumimoji="1" lang="en-US" sz="1200" b="0" kern="1200" baseline="0" dirty="0">
                <a:solidFill>
                  <a:schemeClr val="tx1"/>
                </a:solidFill>
                <a:latin typeface="Times New Roman" pitchFamily="-110" charset="0"/>
                <a:ea typeface="+mn-ea"/>
                <a:cs typeface="+mn-cs"/>
              </a:rPr>
              <a:t>additional mechanical or other parts, designed to perform a dedicated function. In many</a:t>
            </a:r>
          </a:p>
          <a:p>
            <a:r>
              <a:rPr kumimoji="1" lang="en-US" sz="1200" kern="1200" baseline="0" dirty="0">
                <a:solidFill>
                  <a:schemeClr val="tx1"/>
                </a:solidFill>
                <a:latin typeface="Times New Roman" pitchFamily="-110" charset="0"/>
                <a:ea typeface="+mn-ea"/>
                <a:cs typeface="+mn-cs"/>
              </a:rPr>
              <a:t>cases, embedded systems are part of a larger system or product, as in the case of an antilock</a:t>
            </a:r>
          </a:p>
          <a:p>
            <a:r>
              <a:rPr kumimoji="1" lang="en-US" sz="1200" kern="1200" baseline="0" dirty="0">
                <a:solidFill>
                  <a:schemeClr val="tx1"/>
                </a:solidFill>
                <a:latin typeface="Times New Roman" pitchFamily="-110" charset="0"/>
                <a:ea typeface="+mn-ea"/>
                <a:cs typeface="+mn-cs"/>
              </a:rPr>
              <a:t>braking system in a car.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Tree>
    <p:extLst>
      <p:ext uri="{BB962C8B-B14F-4D97-AF65-F5344CB8AC3E}">
        <p14:creationId xmlns:p14="http://schemas.microsoft.com/office/powerpoint/2010/main" val="333603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Embedded systems far outnumber general-purpose computer systems, encompassing</a:t>
            </a:r>
          </a:p>
          <a:p>
            <a:r>
              <a:rPr kumimoji="1" lang="en-US" sz="1200" kern="1200" baseline="0" dirty="0">
                <a:solidFill>
                  <a:schemeClr val="tx1"/>
                </a:solidFill>
                <a:latin typeface="Times New Roman" pitchFamily="-110" charset="0"/>
                <a:ea typeface="+mn-ea"/>
                <a:cs typeface="+mn-cs"/>
              </a:rPr>
              <a:t>a broad range of applications (Table 2.7).</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36</a:t>
            </a:fld>
            <a:endParaRPr lang="en-US" dirty="0"/>
          </a:p>
        </p:txBody>
      </p:sp>
    </p:spTree>
    <p:extLst>
      <p:ext uri="{BB962C8B-B14F-4D97-AF65-F5344CB8AC3E}">
        <p14:creationId xmlns:p14="http://schemas.microsoft.com/office/powerpoint/2010/main" val="117873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Figure 2.12, based on [KOOP96], shows in general terms an embedded system</a:t>
            </a:r>
          </a:p>
          <a:p>
            <a:r>
              <a:rPr kumimoji="1" lang="en-US" sz="1200" kern="1200" baseline="0" dirty="0">
                <a:solidFill>
                  <a:schemeClr val="tx1"/>
                </a:solidFill>
                <a:latin typeface="Times New Roman" pitchFamily="-110" charset="0"/>
                <a:ea typeface="+mn-ea"/>
                <a:cs typeface="+mn-cs"/>
              </a:rPr>
              <a:t>organization. In addition to the processor and memory, there are a number of</a:t>
            </a:r>
          </a:p>
          <a:p>
            <a:r>
              <a:rPr kumimoji="1" lang="en-US" sz="1200" kern="1200" baseline="0" dirty="0">
                <a:solidFill>
                  <a:schemeClr val="tx1"/>
                </a:solidFill>
                <a:latin typeface="Times New Roman" pitchFamily="-110" charset="0"/>
                <a:ea typeface="+mn-ea"/>
                <a:cs typeface="+mn-cs"/>
              </a:rPr>
              <a:t>elements that differ from the typical desktop or laptop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There may be a variety of interfaces that enable the system to measure,</a:t>
            </a:r>
          </a:p>
          <a:p>
            <a:r>
              <a:rPr kumimoji="1" lang="en-US" sz="1200" kern="1200" baseline="0" dirty="0">
                <a:solidFill>
                  <a:schemeClr val="tx1"/>
                </a:solidFill>
                <a:latin typeface="Times New Roman" pitchFamily="-110" charset="0"/>
                <a:ea typeface="+mn-ea"/>
                <a:cs typeface="+mn-cs"/>
              </a:rPr>
              <a:t>Manipulate, and otherwise interact with the external environment.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human interface may be as simple as a flashing light or as complicated as</a:t>
            </a:r>
          </a:p>
          <a:p>
            <a:r>
              <a:rPr kumimoji="1" lang="en-US" sz="1200" kern="1200" baseline="0" dirty="0">
                <a:solidFill>
                  <a:schemeClr val="tx1"/>
                </a:solidFill>
                <a:latin typeface="Times New Roman" pitchFamily="-110" charset="0"/>
                <a:ea typeface="+mn-ea"/>
                <a:cs typeface="+mn-cs"/>
              </a:rPr>
              <a:t>real-time robotic vision.</a:t>
            </a:r>
          </a:p>
          <a:p>
            <a:endParaRPr kumimoji="1" lang="en-US" sz="1200" kern="1200" baseline="0" dirty="0">
              <a:solidFill>
                <a:schemeClr val="tx1"/>
              </a:solidFill>
              <a:latin typeface="Times New Roman" pitchFamily="-110" charset="0"/>
              <a:ea typeface="+mn-ea"/>
              <a:cs typeface="+mn-cs"/>
            </a:endParaRPr>
          </a:p>
          <a:p>
            <a:pPr>
              <a:buFont typeface="Arial"/>
              <a:buChar char="•"/>
            </a:pPr>
            <a:r>
              <a:rPr kumimoji="1" lang="en-US" sz="1200" kern="1200" baseline="0" dirty="0">
                <a:solidFill>
                  <a:schemeClr val="tx1"/>
                </a:solidFill>
                <a:latin typeface="Times New Roman" pitchFamily="-110" charset="0"/>
                <a:ea typeface="+mn-ea"/>
                <a:cs typeface="+mn-cs"/>
              </a:rPr>
              <a:t>The diagnostic port may be used for diagnosing the system that is being</a:t>
            </a:r>
          </a:p>
          <a:p>
            <a:r>
              <a:rPr kumimoji="1" lang="en-US" sz="1200" kern="1200" baseline="0" dirty="0">
                <a:solidFill>
                  <a:schemeClr val="tx1"/>
                </a:solidFill>
                <a:latin typeface="Times New Roman" pitchFamily="-110" charset="0"/>
                <a:ea typeface="+mn-ea"/>
                <a:cs typeface="+mn-cs"/>
              </a:rPr>
              <a:t>controlled—not just for diagnosing the computer.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Special-purpose field programmable (FPGA), application specific (ASIC), or</a:t>
            </a:r>
          </a:p>
          <a:p>
            <a:r>
              <a:rPr kumimoji="1" lang="en-US" sz="1200" kern="1200" baseline="0" dirty="0">
                <a:solidFill>
                  <a:schemeClr val="tx1"/>
                </a:solidFill>
                <a:latin typeface="Times New Roman" pitchFamily="-110" charset="0"/>
                <a:ea typeface="+mn-ea"/>
                <a:cs typeface="+mn-cs"/>
              </a:rPr>
              <a:t>even non-digital hardware may be used to increase performance or safety.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Software often has a fixed function and is specific to the application.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37</a:t>
            </a:fld>
            <a:endParaRPr lang="en-US" dirty="0"/>
          </a:p>
        </p:txBody>
      </p:sp>
    </p:spTree>
    <p:extLst>
      <p:ext uri="{BB962C8B-B14F-4D97-AF65-F5344CB8AC3E}">
        <p14:creationId xmlns:p14="http://schemas.microsoft.com/office/powerpoint/2010/main" val="118394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ARM is a family of RISC-based microprocessors and microcontrollers designed</a:t>
            </a:r>
          </a:p>
          <a:p>
            <a:r>
              <a:rPr kumimoji="1" lang="en-US" sz="1200" kern="1200" baseline="0" dirty="0" smtClean="0">
                <a:solidFill>
                  <a:schemeClr val="tx1"/>
                </a:solidFill>
                <a:latin typeface="Times New Roman" pitchFamily="-110" charset="0"/>
                <a:ea typeface="+mn-ea"/>
                <a:cs typeface="+mn-cs"/>
              </a:rPr>
              <a:t>by ARM Inc., Cambridge, England. The company doesn’t make processors but</a:t>
            </a:r>
          </a:p>
          <a:p>
            <a:r>
              <a:rPr kumimoji="1" lang="en-US" sz="1200" kern="1200" baseline="0" dirty="0" smtClean="0">
                <a:solidFill>
                  <a:schemeClr val="tx1"/>
                </a:solidFill>
                <a:latin typeface="Times New Roman" pitchFamily="-110" charset="0"/>
                <a:ea typeface="+mn-ea"/>
                <a:cs typeface="+mn-cs"/>
              </a:rPr>
              <a:t>instead designs microprocessor and multicore architectures and licenses them to</a:t>
            </a:r>
          </a:p>
          <a:p>
            <a:r>
              <a:rPr kumimoji="1" lang="en-US" sz="1200" kern="1200" baseline="0" dirty="0" smtClean="0">
                <a:solidFill>
                  <a:schemeClr val="tx1"/>
                </a:solidFill>
                <a:latin typeface="Times New Roman" pitchFamily="-110" charset="0"/>
                <a:ea typeface="+mn-ea"/>
                <a:cs typeface="+mn-cs"/>
              </a:rPr>
              <a:t>manufacturers. ARM chips are high-speed processors that are known for their</a:t>
            </a:r>
          </a:p>
          <a:p>
            <a:r>
              <a:rPr kumimoji="1" lang="en-US" sz="1200" kern="1200" baseline="0" dirty="0" smtClean="0">
                <a:solidFill>
                  <a:schemeClr val="tx1"/>
                </a:solidFill>
                <a:latin typeface="Times New Roman" pitchFamily="-110" charset="0"/>
                <a:ea typeface="+mn-ea"/>
                <a:cs typeface="+mn-cs"/>
              </a:rPr>
              <a:t>small die size and low power requirements. They are widely used in PDAs and</a:t>
            </a:r>
          </a:p>
          <a:p>
            <a:r>
              <a:rPr kumimoji="1" lang="en-US" sz="1200" kern="1200" baseline="0" dirty="0" smtClean="0">
                <a:solidFill>
                  <a:schemeClr val="tx1"/>
                </a:solidFill>
                <a:latin typeface="Times New Roman" pitchFamily="-110" charset="0"/>
                <a:ea typeface="+mn-ea"/>
                <a:cs typeface="+mn-cs"/>
              </a:rPr>
              <a:t>other handheld devices, including games and phones as well as a large variety</a:t>
            </a:r>
          </a:p>
          <a:p>
            <a:r>
              <a:rPr kumimoji="1" lang="en-US" sz="1200" kern="1200" baseline="0" dirty="0" smtClean="0">
                <a:solidFill>
                  <a:schemeClr val="tx1"/>
                </a:solidFill>
                <a:latin typeface="Times New Roman" pitchFamily="-110" charset="0"/>
                <a:ea typeface="+mn-ea"/>
                <a:cs typeface="+mn-cs"/>
              </a:rPr>
              <a:t>of consumer products. ARM chips are the processors in Apple’s popular iPod</a:t>
            </a:r>
          </a:p>
          <a:p>
            <a:r>
              <a:rPr kumimoji="1" lang="en-US" sz="1200" kern="1200" baseline="0" dirty="0" smtClean="0">
                <a:solidFill>
                  <a:schemeClr val="tx1"/>
                </a:solidFill>
                <a:latin typeface="Times New Roman" pitchFamily="-110" charset="0"/>
                <a:ea typeface="+mn-ea"/>
                <a:cs typeface="+mn-cs"/>
              </a:rPr>
              <a:t>and iPhone devices. ARM is probably the most widely used embedded processor</a:t>
            </a:r>
          </a:p>
          <a:p>
            <a:r>
              <a:rPr kumimoji="1" lang="en-US" sz="1200" kern="1200" baseline="0" dirty="0" smtClean="0">
                <a:solidFill>
                  <a:schemeClr val="tx1"/>
                </a:solidFill>
                <a:latin typeface="Times New Roman" pitchFamily="-110" charset="0"/>
                <a:ea typeface="+mn-ea"/>
                <a:cs typeface="+mn-cs"/>
              </a:rPr>
              <a:t>architecture and indeed the most widely used processor architecture of any kind</a:t>
            </a:r>
          </a:p>
          <a:p>
            <a:r>
              <a:rPr kumimoji="1" lang="en-US" sz="1200" kern="1200" baseline="0" dirty="0" smtClean="0">
                <a:solidFill>
                  <a:schemeClr val="tx1"/>
                </a:solidFill>
                <a:latin typeface="Times New Roman" pitchFamily="-110" charset="0"/>
                <a:ea typeface="+mn-ea"/>
                <a:cs typeface="+mn-cs"/>
              </a:rPr>
              <a:t>in the world.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origins of ARM technology can be traced back to the British-based Acorn</a:t>
            </a:r>
          </a:p>
          <a:p>
            <a:r>
              <a:rPr kumimoji="1" lang="en-US" sz="1200" kern="1200" baseline="0" dirty="0" smtClean="0">
                <a:solidFill>
                  <a:schemeClr val="tx1"/>
                </a:solidFill>
                <a:latin typeface="Times New Roman" pitchFamily="-110" charset="0"/>
                <a:ea typeface="+mn-ea"/>
                <a:cs typeface="+mn-cs"/>
              </a:rPr>
              <a:t>Computers company. In the early 1980s, Acorn was awarded a contract by the</a:t>
            </a:r>
          </a:p>
          <a:p>
            <a:r>
              <a:rPr kumimoji="1" lang="en-US" sz="1200" kern="1200" baseline="0" dirty="0" smtClean="0">
                <a:solidFill>
                  <a:schemeClr val="tx1"/>
                </a:solidFill>
                <a:latin typeface="Times New Roman" pitchFamily="-110" charset="0"/>
                <a:ea typeface="+mn-ea"/>
                <a:cs typeface="+mn-cs"/>
              </a:rPr>
              <a:t>British Broadcasting Corporation (BBC) to develop a new microcomputer architecture</a:t>
            </a:r>
          </a:p>
          <a:p>
            <a:r>
              <a:rPr kumimoji="1" lang="en-US" sz="1200" kern="1200" baseline="0" dirty="0" smtClean="0">
                <a:solidFill>
                  <a:schemeClr val="tx1"/>
                </a:solidFill>
                <a:latin typeface="Times New Roman" pitchFamily="-110" charset="0"/>
                <a:ea typeface="+mn-ea"/>
                <a:cs typeface="+mn-cs"/>
              </a:rPr>
              <a:t>for the BBC Computer Literacy Project. The success of this contract enabled</a:t>
            </a:r>
          </a:p>
          <a:p>
            <a:r>
              <a:rPr kumimoji="1" lang="en-US" sz="1200" kern="1200" baseline="0" dirty="0" smtClean="0">
                <a:solidFill>
                  <a:schemeClr val="tx1"/>
                </a:solidFill>
                <a:latin typeface="Times New Roman" pitchFamily="-110" charset="0"/>
                <a:ea typeface="+mn-ea"/>
                <a:cs typeface="+mn-cs"/>
              </a:rPr>
              <a:t>Acorn to go on to develop the first commercial RISC processor, the Acorn RISC</a:t>
            </a:r>
          </a:p>
          <a:p>
            <a:r>
              <a:rPr kumimoji="1" lang="en-US" sz="1200" kern="1200" baseline="0" dirty="0" smtClean="0">
                <a:solidFill>
                  <a:schemeClr val="tx1"/>
                </a:solidFill>
                <a:latin typeface="Times New Roman" pitchFamily="-110" charset="0"/>
                <a:ea typeface="+mn-ea"/>
                <a:cs typeface="+mn-cs"/>
              </a:rPr>
              <a:t>Machine (ARM). The first version, ARM1, became operational in 1985 and was</a:t>
            </a:r>
          </a:p>
          <a:p>
            <a:r>
              <a:rPr kumimoji="1" lang="en-US" sz="1200" kern="1200" baseline="0" dirty="0" smtClean="0">
                <a:solidFill>
                  <a:schemeClr val="tx1"/>
                </a:solidFill>
                <a:latin typeface="Times New Roman" pitchFamily="-110" charset="0"/>
                <a:ea typeface="+mn-ea"/>
                <a:cs typeface="+mn-cs"/>
              </a:rPr>
              <a:t>used for internal research and development as well as being used as a coprocessor</a:t>
            </a:r>
          </a:p>
          <a:p>
            <a:r>
              <a:rPr kumimoji="1" lang="en-US" sz="1200" kern="1200" baseline="0" dirty="0" smtClean="0">
                <a:solidFill>
                  <a:schemeClr val="tx1"/>
                </a:solidFill>
                <a:latin typeface="Times New Roman" pitchFamily="-110" charset="0"/>
                <a:ea typeface="+mn-ea"/>
                <a:cs typeface="+mn-cs"/>
              </a:rPr>
              <a:t>in the BBC machine. Also in 1985, Acorn released the ARM2, which had greater</a:t>
            </a:r>
          </a:p>
          <a:p>
            <a:r>
              <a:rPr kumimoji="1" lang="en-US" sz="1200" kern="1200" baseline="0" dirty="0" smtClean="0">
                <a:solidFill>
                  <a:schemeClr val="tx1"/>
                </a:solidFill>
                <a:latin typeface="Times New Roman" pitchFamily="-110" charset="0"/>
                <a:ea typeface="+mn-ea"/>
                <a:cs typeface="+mn-cs"/>
              </a:rPr>
              <a:t>functionality and speed within the same physical space. Further improvements were</a:t>
            </a:r>
          </a:p>
          <a:p>
            <a:r>
              <a:rPr kumimoji="1" lang="en-US" sz="1200" kern="1200" baseline="0" dirty="0" smtClean="0">
                <a:solidFill>
                  <a:schemeClr val="tx1"/>
                </a:solidFill>
                <a:latin typeface="Times New Roman" pitchFamily="-110" charset="0"/>
                <a:ea typeface="+mn-ea"/>
                <a:cs typeface="+mn-cs"/>
              </a:rPr>
              <a:t>achieved with the release in 1989 of the ARM3.</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38</a:t>
            </a:fld>
            <a:endParaRPr lang="en-US" dirty="0"/>
          </a:p>
        </p:txBody>
      </p:sp>
    </p:spTree>
    <p:extLst>
      <p:ext uri="{BB962C8B-B14F-4D97-AF65-F5344CB8AC3E}">
        <p14:creationId xmlns:p14="http://schemas.microsoft.com/office/powerpoint/2010/main" val="3557797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710952"/>
            <a:ext cx="4572000" cy="3429000"/>
          </a:xfrm>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According to the ARM Web site arm.com, ARM processors are designed to</a:t>
            </a:r>
          </a:p>
          <a:p>
            <a:r>
              <a:rPr kumimoji="1" lang="en-US" sz="1200" kern="1200" baseline="0" dirty="0">
                <a:solidFill>
                  <a:schemeClr val="tx1"/>
                </a:solidFill>
                <a:latin typeface="Times New Roman" pitchFamily="-110" charset="0"/>
                <a:ea typeface="+mn-ea"/>
                <a:cs typeface="+mn-cs"/>
              </a:rPr>
              <a:t>meet the needs of three system categories: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Embedded real-time systems</a:t>
            </a:r>
            <a:r>
              <a:rPr kumimoji="1" lang="en-US" sz="1200" b="0" kern="1200" baseline="0" dirty="0">
                <a:solidFill>
                  <a:schemeClr val="tx1"/>
                </a:solidFill>
                <a:latin typeface="Times New Roman" pitchFamily="-110" charset="0"/>
                <a:ea typeface="+mn-ea"/>
                <a:cs typeface="+mn-cs"/>
              </a:rPr>
              <a:t>: Systems for storage, automotive body and</a:t>
            </a:r>
          </a:p>
          <a:p>
            <a:r>
              <a:rPr kumimoji="1" lang="en-US" sz="1200" kern="1200" baseline="0" dirty="0">
                <a:solidFill>
                  <a:schemeClr val="tx1"/>
                </a:solidFill>
                <a:latin typeface="Times New Roman" pitchFamily="-110" charset="0"/>
                <a:ea typeface="+mn-ea"/>
                <a:cs typeface="+mn-cs"/>
              </a:rPr>
              <a:t>power-train, industrial, and networking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Application platforms: </a:t>
            </a:r>
            <a:r>
              <a:rPr kumimoji="1" lang="en-US" sz="1200" b="0" kern="1200" baseline="0" dirty="0">
                <a:solidFill>
                  <a:schemeClr val="tx1"/>
                </a:solidFill>
                <a:latin typeface="Times New Roman" pitchFamily="-110" charset="0"/>
                <a:ea typeface="+mn-ea"/>
                <a:cs typeface="+mn-cs"/>
              </a:rPr>
              <a:t>Devices running open operating systems including</a:t>
            </a:r>
          </a:p>
          <a:p>
            <a:r>
              <a:rPr kumimoji="1" lang="en-US" sz="1200" kern="1200" baseline="0" dirty="0">
                <a:solidFill>
                  <a:schemeClr val="tx1"/>
                </a:solidFill>
                <a:latin typeface="Times New Roman" pitchFamily="-110" charset="0"/>
                <a:ea typeface="+mn-ea"/>
                <a:cs typeface="+mn-cs"/>
              </a:rPr>
              <a:t>Linux, Palm OS, Symbian OS, and Windows CE in wireless, consumer entertainment</a:t>
            </a:r>
          </a:p>
          <a:p>
            <a:r>
              <a:rPr kumimoji="1" lang="en-US" sz="1200" kern="1200" baseline="0" dirty="0">
                <a:solidFill>
                  <a:schemeClr val="tx1"/>
                </a:solidFill>
                <a:latin typeface="Times New Roman" pitchFamily="-110" charset="0"/>
                <a:ea typeface="+mn-ea"/>
                <a:cs typeface="+mn-cs"/>
              </a:rPr>
              <a:t>and digital imaging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Secure applications: </a:t>
            </a:r>
            <a:r>
              <a:rPr kumimoji="1" lang="en-US" sz="1200" b="0" kern="1200" baseline="0" dirty="0">
                <a:solidFill>
                  <a:schemeClr val="tx1"/>
                </a:solidFill>
                <a:latin typeface="Times New Roman" pitchFamily="-110" charset="0"/>
                <a:ea typeface="+mn-ea"/>
                <a:cs typeface="+mn-cs"/>
              </a:rPr>
              <a:t>Smart cards, SIM cards, and payment terminals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40</a:t>
            </a:fld>
            <a:endParaRPr lang="en-US" dirty="0"/>
          </a:p>
        </p:txBody>
      </p:sp>
    </p:spTree>
    <p:extLst>
      <p:ext uri="{BB962C8B-B14F-4D97-AF65-F5344CB8AC3E}">
        <p14:creationId xmlns:p14="http://schemas.microsoft.com/office/powerpoint/2010/main" val="1564145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 2016 Pearson Education, Inc., Hoboken, NJ. All rights reserved.</a:t>
            </a:r>
            <a:endParaRPr lang="en-US" dirty="0"/>
          </a:p>
        </p:txBody>
      </p:sp>
      <p:sp>
        <p:nvSpPr>
          <p:cNvPr id="5" name="Slide Number Placeholder 4"/>
          <p:cNvSpPr>
            <a:spLocks noGrp="1"/>
          </p:cNvSpPr>
          <p:nvPr>
            <p:ph type="sldNum" sz="quarter" idx="11"/>
          </p:nvPr>
        </p:nvSpPr>
        <p:spPr/>
        <p:txBody>
          <a:bodyPr/>
          <a:lstStyle/>
          <a:p>
            <a:fld id="{FDEEBCE0-4A34-3647-9307-E59F6D6CD745}" type="slidenum">
              <a:rPr lang="en-US" smtClean="0"/>
              <a:pPr/>
              <a:t>41</a:t>
            </a:fld>
            <a:endParaRPr lang="en-US" dirty="0"/>
          </a:p>
        </p:txBody>
      </p:sp>
    </p:spTree>
    <p:extLst>
      <p:ext uri="{BB962C8B-B14F-4D97-AF65-F5344CB8AC3E}">
        <p14:creationId xmlns:p14="http://schemas.microsoft.com/office/powerpoint/2010/main" val="2704585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 2016 Pearson Education, Inc., Hoboken, NJ. All rights reserved.</a:t>
            </a:r>
            <a:endParaRPr lang="en-US" dirty="0"/>
          </a:p>
        </p:txBody>
      </p:sp>
      <p:sp>
        <p:nvSpPr>
          <p:cNvPr id="5" name="Slide Number Placeholder 4"/>
          <p:cNvSpPr>
            <a:spLocks noGrp="1"/>
          </p:cNvSpPr>
          <p:nvPr>
            <p:ph type="sldNum" sz="quarter" idx="11"/>
          </p:nvPr>
        </p:nvSpPr>
        <p:spPr/>
        <p:txBody>
          <a:bodyPr/>
          <a:lstStyle/>
          <a:p>
            <a:fld id="{FDEEBCE0-4A34-3647-9307-E59F6D6CD745}" type="slidenum">
              <a:rPr lang="en-US" smtClean="0"/>
              <a:pPr/>
              <a:t>42</a:t>
            </a:fld>
            <a:endParaRPr lang="en-US" dirty="0"/>
          </a:p>
        </p:txBody>
      </p:sp>
    </p:spTree>
    <p:extLst>
      <p:ext uri="{BB962C8B-B14F-4D97-AF65-F5344CB8AC3E}">
        <p14:creationId xmlns:p14="http://schemas.microsoft.com/office/powerpoint/2010/main" val="289538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Operations performed by a processor, such as fetching an</a:t>
            </a:r>
          </a:p>
          <a:p>
            <a:r>
              <a:rPr kumimoji="1" lang="en-US" sz="1200" kern="1200" baseline="0" dirty="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a:solidFill>
                  <a:schemeClr val="tx1"/>
                </a:solidFill>
                <a:latin typeface="Times New Roman" pitchFamily="-110" charset="0"/>
                <a:ea typeface="+mn-ea"/>
                <a:cs typeface="+mn-cs"/>
              </a:rPr>
              <a:t>Hertz (Hz).</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a:solidFill>
                  <a:schemeClr val="tx1"/>
                </a:solidFill>
                <a:latin typeface="Times New Roman" pitchFamily="-110" charset="0"/>
                <a:ea typeface="+mn-ea"/>
                <a:cs typeface="+mn-cs"/>
              </a:rPr>
              <a:t>constant signal wave while power is applied. This wave is converted into a digital</a:t>
            </a:r>
          </a:p>
          <a:p>
            <a:r>
              <a:rPr kumimoji="1" lang="en-US" sz="1200" kern="1200" baseline="0" dirty="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a:solidFill>
                  <a:schemeClr val="tx1"/>
                </a:solidFill>
                <a:latin typeface="Times New Roman" pitchFamily="-110" charset="0"/>
                <a:ea typeface="+mn-ea"/>
                <a:cs typeface="+mn-cs"/>
              </a:rPr>
              <a:t>(Figure 2.13). For example, a 1-GHz processor receives 1 billion pulses per second.</a:t>
            </a:r>
          </a:p>
          <a:p>
            <a:r>
              <a:rPr kumimoji="1" lang="en-US" sz="1200" kern="1200" baseline="0" dirty="0">
                <a:solidFill>
                  <a:schemeClr val="tx1"/>
                </a:solidFill>
                <a:latin typeface="Times New Roman" pitchFamily="-110" charset="0"/>
                <a:ea typeface="+mn-ea"/>
                <a:cs typeface="+mn-cs"/>
              </a:rPr>
              <a:t>The rate of pulses is known as the </a:t>
            </a:r>
            <a:r>
              <a:rPr kumimoji="1" lang="en-US" sz="1200" b="1" kern="1200" baseline="0" dirty="0">
                <a:solidFill>
                  <a:schemeClr val="tx1"/>
                </a:solidFill>
                <a:latin typeface="Times New Roman" pitchFamily="-110" charset="0"/>
                <a:ea typeface="+mn-ea"/>
                <a:cs typeface="+mn-cs"/>
              </a:rPr>
              <a:t>clock rate, or clock speed. </a:t>
            </a:r>
            <a:r>
              <a:rPr kumimoji="1" lang="en-US" sz="1200" b="0" kern="1200" baseline="0" dirty="0">
                <a:solidFill>
                  <a:schemeClr val="tx1"/>
                </a:solidFill>
                <a:latin typeface="Times New Roman" pitchFamily="-110" charset="0"/>
                <a:ea typeface="+mn-ea"/>
                <a:cs typeface="+mn-cs"/>
              </a:rPr>
              <a:t>One increment, or</a:t>
            </a:r>
          </a:p>
          <a:p>
            <a:r>
              <a:rPr kumimoji="1" lang="en-US" sz="1200" b="0" kern="1200" baseline="0" dirty="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a:solidFill>
                  <a:schemeClr val="tx1"/>
                </a:solidFill>
                <a:latin typeface="Times New Roman" pitchFamily="-110" charset="0"/>
                <a:ea typeface="+mn-ea"/>
                <a:cs typeface="+mn-cs"/>
              </a:rPr>
              <a:t>pulses is the </a:t>
            </a:r>
            <a:r>
              <a:rPr kumimoji="1" lang="en-US" sz="1200" b="1" kern="1200" baseline="0" dirty="0">
                <a:solidFill>
                  <a:schemeClr val="tx1"/>
                </a:solidFill>
                <a:latin typeface="Times New Roman" pitchFamily="-110" charset="0"/>
                <a:ea typeface="+mn-ea"/>
                <a:cs typeface="+mn-cs"/>
              </a:rPr>
              <a:t>cycle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a:solidFill>
                  <a:schemeClr val="tx1"/>
                </a:solidFill>
                <a:latin typeface="Times New Roman" pitchFamily="-110" charset="0"/>
                <a:ea typeface="+mn-ea"/>
                <a:cs typeface="+mn-cs"/>
              </a:rPr>
              <a:t>(voltage) values are available for each operation.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43</a:t>
            </a:fld>
            <a:endParaRPr lang="en-US" dirty="0"/>
          </a:p>
        </p:txBody>
      </p:sp>
    </p:spTree>
    <p:extLst>
      <p:ext uri="{BB962C8B-B14F-4D97-AF65-F5344CB8AC3E}">
        <p14:creationId xmlns:p14="http://schemas.microsoft.com/office/powerpoint/2010/main" val="162996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10" charset="0"/>
                <a:ea typeface="+mn-ea"/>
                <a:cs typeface="+mn-cs"/>
              </a:rPr>
              <a:t>This chapter addresses the issue of computer system performance. We begin with a</a:t>
            </a:r>
          </a:p>
          <a:p>
            <a:r>
              <a:rPr kumimoji="1" lang="en-US" sz="1200" b="0" i="0" u="none" strike="noStrike" kern="1200" baseline="0" dirty="0">
                <a:solidFill>
                  <a:schemeClr val="tx1"/>
                </a:solidFill>
                <a:latin typeface="Times New Roman" pitchFamily="-110" charset="0"/>
                <a:ea typeface="+mn-ea"/>
                <a:cs typeface="+mn-cs"/>
              </a:rPr>
              <a:t>consideration of the need for balanced utilization of computer resources, which provides</a:t>
            </a:r>
          </a:p>
          <a:p>
            <a:r>
              <a:rPr kumimoji="1" lang="en-US" sz="1200" b="0" i="0" u="none" strike="noStrike" kern="1200" baseline="0" dirty="0">
                <a:solidFill>
                  <a:schemeClr val="tx1"/>
                </a:solidFill>
                <a:latin typeface="Times New Roman" pitchFamily="-110" charset="0"/>
                <a:ea typeface="+mn-ea"/>
                <a:cs typeface="+mn-cs"/>
              </a:rPr>
              <a:t>a perspective that is useful throughout the book. Next we look at contemporary</a:t>
            </a:r>
          </a:p>
          <a:p>
            <a:r>
              <a:rPr kumimoji="1" lang="en-US" sz="1200" b="0" i="0" u="none" strike="noStrike" kern="1200" baseline="0" dirty="0">
                <a:solidFill>
                  <a:schemeClr val="tx1"/>
                </a:solidFill>
                <a:latin typeface="Times New Roman" pitchFamily="-110" charset="0"/>
                <a:ea typeface="+mn-ea"/>
                <a:cs typeface="+mn-cs"/>
              </a:rPr>
              <a:t>computer organization designs intended to provide performance to meet current</a:t>
            </a:r>
          </a:p>
          <a:p>
            <a:r>
              <a:rPr kumimoji="1" lang="en-US" sz="1200" b="0" i="0" u="none" strike="noStrike" kern="1200" baseline="0" dirty="0">
                <a:solidFill>
                  <a:schemeClr val="tx1"/>
                </a:solidFill>
                <a:latin typeface="Times New Roman" pitchFamily="-110" charset="0"/>
                <a:ea typeface="+mn-ea"/>
                <a:cs typeface="+mn-cs"/>
              </a:rPr>
              <a:t>and projected demand. Finally, we look at tools and models that have been developed</a:t>
            </a:r>
          </a:p>
          <a:p>
            <a:r>
              <a:rPr kumimoji="1" lang="en-US" sz="1200" b="0" i="0" u="none" strike="noStrike" kern="1200" baseline="0" dirty="0">
                <a:solidFill>
                  <a:schemeClr val="tx1"/>
                </a:solidFill>
                <a:latin typeface="Times New Roman" pitchFamily="-110" charset="0"/>
                <a:ea typeface="+mn-ea"/>
                <a:cs typeface="+mn-cs"/>
              </a:rPr>
              <a:t>to provide a means of assessing comparative computer system performance.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62805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Consider a program running on a single processor such that a fraction</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0" kern="1200" baseline="0" dirty="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a:solidFill>
                  <a:schemeClr val="tx1"/>
                </a:solidFill>
                <a:latin typeface="Times New Roman" pitchFamily="-110" charset="0"/>
                <a:ea typeface="+mn-ea"/>
                <a:cs typeface="+mn-cs"/>
              </a:rPr>
              <a:t>.</a:t>
            </a:r>
          </a:p>
          <a:p>
            <a:r>
              <a:rPr kumimoji="1" lang="en-US" sz="1200" kern="1200" baseline="0" dirty="0">
                <a:solidFill>
                  <a:schemeClr val="tx1"/>
                </a:solidFill>
                <a:latin typeface="Times New Roman" pitchFamily="-110" charset="0"/>
                <a:ea typeface="+mn-ea"/>
                <a:cs typeface="+mn-cs"/>
              </a:rPr>
              <a:t>Let </a:t>
            </a:r>
            <a:r>
              <a:rPr kumimoji="1" lang="en-US" sz="1200" i="1" kern="1200" baseline="0" dirty="0">
                <a:solidFill>
                  <a:schemeClr val="tx1"/>
                </a:solidFill>
                <a:latin typeface="Times New Roman" pitchFamily="-110" charset="0"/>
                <a:ea typeface="+mn-ea"/>
                <a:cs typeface="+mn-cs"/>
              </a:rPr>
              <a:t>T </a:t>
            </a:r>
            <a:r>
              <a:rPr kumimoji="1" lang="en-US" sz="1200" i="0" kern="1200" baseline="0" dirty="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a:solidFill>
                  <a:schemeClr val="tx1"/>
                </a:solidFill>
                <a:latin typeface="Times New Roman" pitchFamily="-110" charset="0"/>
                <a:ea typeface="+mn-ea"/>
                <a:cs typeface="+mn-cs"/>
              </a:rPr>
              <a:t>speedup using a parallel processor with </a:t>
            </a:r>
            <a:r>
              <a:rPr kumimoji="1" lang="en-US" sz="1200" i="1" kern="1200" baseline="0" dirty="0">
                <a:solidFill>
                  <a:schemeClr val="tx1"/>
                </a:solidFill>
                <a:latin typeface="Times New Roman" pitchFamily="-110" charset="0"/>
                <a:ea typeface="+mn-ea"/>
                <a:cs typeface="+mn-cs"/>
              </a:rPr>
              <a:t>N </a:t>
            </a:r>
            <a:r>
              <a:rPr kumimoji="1" lang="en-US" sz="1200" i="0" kern="1200" baseline="0" dirty="0">
                <a:solidFill>
                  <a:schemeClr val="tx1"/>
                </a:solidFill>
                <a:latin typeface="Times New Roman" pitchFamily="-110" charset="0"/>
                <a:ea typeface="+mn-ea"/>
                <a:cs typeface="+mn-cs"/>
              </a:rPr>
              <a:t>processors that fully exploits the parallel</a:t>
            </a:r>
          </a:p>
          <a:p>
            <a:r>
              <a:rPr kumimoji="1" lang="en-US" sz="1200" kern="1200" baseline="0" dirty="0">
                <a:solidFill>
                  <a:schemeClr val="tx1"/>
                </a:solidFill>
                <a:latin typeface="Times New Roman" pitchFamily="-110" charset="0"/>
                <a:ea typeface="+mn-ea"/>
                <a:cs typeface="+mn-cs"/>
              </a:rPr>
              <a:t>portion of the program is as follows:</a:t>
            </a:r>
          </a:p>
          <a:p>
            <a:r>
              <a:rPr kumimoji="1" lang="en-US" sz="1200" kern="1200" baseline="0" dirty="0">
                <a:solidFill>
                  <a:schemeClr val="tx1"/>
                </a:solidFill>
                <a:latin typeface="Times New Roman" pitchFamily="-110" charset="0"/>
                <a:ea typeface="+mn-ea"/>
                <a:cs typeface="+mn-cs"/>
              </a:rPr>
              <a:t>Speedup =</a:t>
            </a:r>
          </a:p>
          <a:p>
            <a:r>
              <a:rPr kumimoji="1" lang="en-US" sz="1200" u="sng" kern="1200" baseline="0" dirty="0">
                <a:solidFill>
                  <a:schemeClr val="tx1"/>
                </a:solidFill>
                <a:latin typeface="Times New Roman" pitchFamily="-110" charset="0"/>
                <a:ea typeface="+mn-ea"/>
                <a:cs typeface="+mn-cs"/>
              </a:rPr>
              <a:t>Time to execute program on a single processor</a:t>
            </a:r>
          </a:p>
          <a:p>
            <a:r>
              <a:rPr kumimoji="1" lang="en-US" sz="1200" kern="1200" baseline="0" dirty="0">
                <a:solidFill>
                  <a:schemeClr val="tx1"/>
                </a:solidFill>
                <a:latin typeface="Times New Roman" pitchFamily="-110" charset="0"/>
                <a:ea typeface="+mn-ea"/>
                <a:cs typeface="+mn-cs"/>
              </a:rPr>
              <a:t>Time to execute program on </a:t>
            </a:r>
            <a:r>
              <a:rPr kumimoji="1" lang="en-US" sz="1200" i="1" kern="1200" baseline="0" dirty="0">
                <a:solidFill>
                  <a:schemeClr val="tx1"/>
                </a:solidFill>
                <a:latin typeface="Times New Roman" pitchFamily="-110" charset="0"/>
                <a:ea typeface="+mn-ea"/>
                <a:cs typeface="+mn-cs"/>
              </a:rPr>
              <a:t>N parallel processors</a:t>
            </a:r>
          </a:p>
          <a:p>
            <a:r>
              <a:rPr kumimoji="1" lang="en-US" sz="1200" kern="1200" baseline="0" dirty="0">
                <a:solidFill>
                  <a:schemeClr val="tx1"/>
                </a:solidFill>
                <a:latin typeface="Times New Roman" pitchFamily="-110" charset="0"/>
                <a:ea typeface="+mn-ea"/>
                <a:cs typeface="+mn-cs"/>
              </a:rPr>
              <a:t>=</a:t>
            </a:r>
            <a:r>
              <a:rPr kumimoji="1" lang="en-US" sz="1200" i="1" u="sng" kern="1200" baseline="0" dirty="0">
                <a:solidFill>
                  <a:schemeClr val="tx1"/>
                </a:solidFill>
                <a:latin typeface="Times New Roman" pitchFamily="-110" charset="0"/>
                <a:ea typeface="+mn-ea"/>
                <a:cs typeface="+mn-cs"/>
              </a:rPr>
              <a:t>T(1 - f) + Tf</a:t>
            </a:r>
          </a:p>
          <a:p>
            <a:r>
              <a:rPr kumimoji="1" lang="en-US" sz="1200" i="1" kern="1200" baseline="0" dirty="0">
                <a:solidFill>
                  <a:schemeClr val="tx1"/>
                </a:solidFill>
                <a:latin typeface="Times New Roman" pitchFamily="-110" charset="0"/>
                <a:ea typeface="+mn-ea"/>
                <a:cs typeface="+mn-cs"/>
              </a:rPr>
              <a:t>T(1 - f) +</a:t>
            </a:r>
            <a:r>
              <a:rPr kumimoji="1" lang="en-US" sz="1200" i="1" u="sng" kern="1200" baseline="0" dirty="0">
                <a:solidFill>
                  <a:schemeClr val="tx1"/>
                </a:solidFill>
                <a:latin typeface="Times New Roman" pitchFamily="-110" charset="0"/>
                <a:ea typeface="+mn-ea"/>
                <a:cs typeface="+mn-cs"/>
              </a:rPr>
              <a:t>Tf</a:t>
            </a:r>
          </a:p>
          <a:p>
            <a:r>
              <a:rPr kumimoji="1" lang="en-US" sz="1200" i="1" kern="1200" baseline="0" dirty="0">
                <a:solidFill>
                  <a:schemeClr val="tx1"/>
                </a:solidFill>
                <a:latin typeface="Times New Roman" pitchFamily="-110" charset="0"/>
                <a:ea typeface="+mn-ea"/>
                <a:cs typeface="+mn-cs"/>
              </a:rPr>
              <a:t>              N</a:t>
            </a:r>
          </a:p>
          <a:p>
            <a:r>
              <a:rPr kumimoji="1" lang="en-US" sz="1200" kern="1200" baseline="0" dirty="0">
                <a:solidFill>
                  <a:schemeClr val="tx1"/>
                </a:solidFill>
                <a:latin typeface="Times New Roman" pitchFamily="-110" charset="0"/>
                <a:ea typeface="+mn-ea"/>
                <a:cs typeface="+mn-cs"/>
              </a:rPr>
              <a:t>=  </a:t>
            </a:r>
            <a:r>
              <a:rPr kumimoji="1" lang="en-US" sz="1200" u="sng" kern="1200" baseline="0" dirty="0">
                <a:solidFill>
                  <a:schemeClr val="tx1"/>
                </a:solidFill>
                <a:latin typeface="Times New Roman" pitchFamily="-110" charset="0"/>
                <a:ea typeface="+mn-ea"/>
                <a:cs typeface="+mn-cs"/>
              </a:rPr>
              <a:t>   1          </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1" u="sng" kern="1200" baseline="0" dirty="0">
                <a:solidFill>
                  <a:schemeClr val="tx1"/>
                </a:solidFill>
                <a:latin typeface="Times New Roman" pitchFamily="-110" charset="0"/>
                <a:ea typeface="+mn-ea"/>
                <a:cs typeface="+mn-cs"/>
              </a:rPr>
              <a:t>f</a:t>
            </a:r>
          </a:p>
          <a:p>
            <a:r>
              <a:rPr kumimoji="1" lang="en-US" sz="1200" i="1" kern="1200" baseline="0" dirty="0">
                <a:solidFill>
                  <a:schemeClr val="tx1"/>
                </a:solidFill>
                <a:latin typeface="Times New Roman" pitchFamily="-110" charset="0"/>
                <a:ea typeface="+mn-ea"/>
                <a:cs typeface="+mn-cs"/>
              </a:rPr>
              <a:t>          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equation is illustrated in Figure 2.14. Two important conclusions can be</a:t>
            </a:r>
          </a:p>
          <a:p>
            <a:r>
              <a:rPr kumimoji="1" lang="en-US" sz="1200" kern="1200" baseline="0" dirty="0">
                <a:solidFill>
                  <a:schemeClr val="tx1"/>
                </a:solidFill>
                <a:latin typeface="Times New Roman" pitchFamily="-110" charset="0"/>
                <a:ea typeface="+mn-ea"/>
                <a:cs typeface="+mn-cs"/>
              </a:rPr>
              <a:t>drawn:</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When </a:t>
            </a:r>
            <a:r>
              <a:rPr kumimoji="1" lang="en-US" sz="1200" b="0" i="1" kern="1200" baseline="0" dirty="0">
                <a:solidFill>
                  <a:schemeClr val="tx1"/>
                </a:solidFill>
                <a:latin typeface="Times New Roman" pitchFamily="-110" charset="0"/>
                <a:ea typeface="+mn-ea"/>
                <a:cs typeface="+mn-cs"/>
              </a:rPr>
              <a:t>f is small, the use of parallel processors has little effect.</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As </a:t>
            </a:r>
            <a:r>
              <a:rPr kumimoji="1" lang="en-US" sz="1200" b="0" i="1" kern="1200" baseline="0" dirty="0">
                <a:solidFill>
                  <a:schemeClr val="tx1"/>
                </a:solidFill>
                <a:latin typeface="Times New Roman" pitchFamily="-110" charset="0"/>
                <a:ea typeface="+mn-ea"/>
                <a:cs typeface="+mn-cs"/>
              </a:rPr>
              <a:t>N approaches infinity, speedup is bound by 1/(1 – f), so that there are</a:t>
            </a:r>
          </a:p>
          <a:p>
            <a:r>
              <a:rPr kumimoji="1" lang="en-US" sz="1200" kern="1200" baseline="0" dirty="0">
                <a:solidFill>
                  <a:schemeClr val="tx1"/>
                </a:solidFill>
                <a:latin typeface="Times New Roman" pitchFamily="-110" charset="0"/>
                <a:ea typeface="+mn-ea"/>
                <a:cs typeface="+mn-cs"/>
              </a:rPr>
              <a:t>diminishing returns for using more processors.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54</a:t>
            </a:fld>
            <a:endParaRPr lang="en-US" dirty="0"/>
          </a:p>
        </p:txBody>
      </p:sp>
    </p:spTree>
    <p:extLst>
      <p:ext uri="{BB962C8B-B14F-4D97-AF65-F5344CB8AC3E}">
        <p14:creationId xmlns:p14="http://schemas.microsoft.com/office/powerpoint/2010/main" val="1908666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Year by year, the cost of computer systems continues to drop dramatically, while the</a:t>
            </a:r>
          </a:p>
          <a:p>
            <a:r>
              <a:rPr kumimoji="1" lang="en-US" sz="1200" b="0" i="0" u="none" strike="noStrike" kern="1200" baseline="0" dirty="0">
                <a:solidFill>
                  <a:schemeClr val="tx1"/>
                </a:solidFill>
                <a:latin typeface="Times New Roman" pitchFamily="-110" charset="0"/>
                <a:ea typeface="+mn-ea"/>
                <a:cs typeface="+mn-cs"/>
              </a:rPr>
              <a:t>performance and capacity of those systems continue to rise equally dramatically.</a:t>
            </a:r>
          </a:p>
          <a:p>
            <a:r>
              <a:rPr kumimoji="1" lang="en-US" sz="1200" b="0" i="0" u="none" strike="noStrike" kern="1200" baseline="0" dirty="0">
                <a:solidFill>
                  <a:schemeClr val="tx1"/>
                </a:solidFill>
                <a:latin typeface="Times New Roman" pitchFamily="-110" charset="0"/>
                <a:ea typeface="+mn-ea"/>
                <a:cs typeface="+mn-cs"/>
              </a:rPr>
              <a:t>Today’s laptops have the computing power of an IBM mainframe from 10 or 15</a:t>
            </a:r>
          </a:p>
          <a:p>
            <a:r>
              <a:rPr kumimoji="1" lang="en-US" sz="1200" b="0" i="0" u="none" strike="noStrike" kern="1200" baseline="0" dirty="0">
                <a:solidFill>
                  <a:schemeClr val="tx1"/>
                </a:solidFill>
                <a:latin typeface="Times New Roman" pitchFamily="-110" charset="0"/>
                <a:ea typeface="+mn-ea"/>
                <a:cs typeface="+mn-cs"/>
              </a:rPr>
              <a:t>years ago. Thus, we have virtually “free” computer power. Processors are so inexpensive</a:t>
            </a:r>
          </a:p>
          <a:p>
            <a:r>
              <a:rPr kumimoji="1" lang="en-US" sz="1200" b="0" i="0" u="none" strike="noStrike" kern="1200" baseline="0" dirty="0">
                <a:solidFill>
                  <a:schemeClr val="tx1"/>
                </a:solidFill>
                <a:latin typeface="Times New Roman" pitchFamily="-110" charset="0"/>
                <a:ea typeface="+mn-ea"/>
                <a:cs typeface="+mn-cs"/>
              </a:rPr>
              <a:t>that we now have microprocessors we throw away. The digital pregnancy test is</a:t>
            </a:r>
          </a:p>
          <a:p>
            <a:r>
              <a:rPr kumimoji="1" lang="en-US" sz="1200" b="0" i="0" u="none" strike="noStrike" kern="1200" baseline="0" dirty="0">
                <a:solidFill>
                  <a:schemeClr val="tx1"/>
                </a:solidFill>
                <a:latin typeface="Times New Roman" pitchFamily="-110" charset="0"/>
                <a:ea typeface="+mn-ea"/>
                <a:cs typeface="+mn-cs"/>
              </a:rPr>
              <a:t>an example (used once and then thrown away). And this continuing technological</a:t>
            </a:r>
          </a:p>
          <a:p>
            <a:r>
              <a:rPr kumimoji="1" lang="en-US" sz="1200" b="0" i="0" u="none" strike="noStrike" kern="1200" baseline="0" dirty="0">
                <a:solidFill>
                  <a:schemeClr val="tx1"/>
                </a:solidFill>
                <a:latin typeface="Times New Roman" pitchFamily="-110" charset="0"/>
                <a:ea typeface="+mn-ea"/>
                <a:cs typeface="+mn-cs"/>
              </a:rPr>
              <a:t>revolution has enabled the development of applications of astounding complexity</a:t>
            </a:r>
          </a:p>
          <a:p>
            <a:r>
              <a:rPr kumimoji="1" lang="en-US" sz="1200" b="0" i="0" u="none" strike="noStrike" kern="1200" baseline="0" dirty="0">
                <a:solidFill>
                  <a:schemeClr val="tx1"/>
                </a:solidFill>
                <a:latin typeface="Times New Roman" pitchFamily="-110" charset="0"/>
                <a:ea typeface="+mn-ea"/>
                <a:cs typeface="+mn-cs"/>
              </a:rPr>
              <a:t>and power. For example, desktop applications that require the great power of</a:t>
            </a:r>
          </a:p>
          <a:p>
            <a:r>
              <a:rPr kumimoji="1" lang="en-US" sz="1200" b="0" i="0" u="none" strike="noStrike" kern="1200" baseline="0" dirty="0">
                <a:solidFill>
                  <a:schemeClr val="tx1"/>
                </a:solidFill>
                <a:latin typeface="Times New Roman" pitchFamily="-110" charset="0"/>
                <a:ea typeface="+mn-ea"/>
                <a:cs typeface="+mn-cs"/>
              </a:rPr>
              <a:t>today’s microprocessor-based systems include</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Image processing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Three-dimensional rendering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Speech recognition</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Videoconferencing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Multimedia authoring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Voice and video annotation of files</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Simulation modeling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Workstation systems now support highly sophisticated engineering and scientific</a:t>
            </a:r>
          </a:p>
          <a:p>
            <a:r>
              <a:rPr kumimoji="1" lang="en-US" sz="1200" b="0" i="0" u="none" strike="noStrike" kern="1200" baseline="0" dirty="0">
                <a:solidFill>
                  <a:schemeClr val="tx1"/>
                </a:solidFill>
                <a:latin typeface="Times New Roman" pitchFamily="-110" charset="0"/>
                <a:ea typeface="+mn-ea"/>
                <a:cs typeface="+mn-cs"/>
              </a:rPr>
              <a:t>applications and have the capacity to support image and video applications. In addition,</a:t>
            </a:r>
          </a:p>
          <a:p>
            <a:r>
              <a:rPr kumimoji="1" lang="en-US" sz="1200" b="0" i="0" u="none" strike="noStrike" kern="1200" baseline="0" dirty="0">
                <a:solidFill>
                  <a:schemeClr val="tx1"/>
                </a:solidFill>
                <a:latin typeface="Times New Roman" pitchFamily="-110" charset="0"/>
                <a:ea typeface="+mn-ea"/>
                <a:cs typeface="+mn-cs"/>
              </a:rPr>
              <a:t>businesses are relying on increasingly powerful servers to handle transaction</a:t>
            </a:r>
          </a:p>
          <a:p>
            <a:r>
              <a:rPr kumimoji="1" lang="en-US" sz="1200" b="0" i="0" u="none" strike="noStrike" kern="1200" baseline="0" dirty="0">
                <a:solidFill>
                  <a:schemeClr val="tx1"/>
                </a:solidFill>
                <a:latin typeface="Times New Roman" pitchFamily="-110" charset="0"/>
                <a:ea typeface="+mn-ea"/>
                <a:cs typeface="+mn-cs"/>
              </a:rPr>
              <a:t>and database processing and to support massive client/server networks that have</a:t>
            </a:r>
          </a:p>
          <a:p>
            <a:r>
              <a:rPr kumimoji="1" lang="en-US" sz="1200" b="0" i="0" u="none" strike="noStrike" kern="1200" baseline="0" dirty="0">
                <a:solidFill>
                  <a:schemeClr val="tx1"/>
                </a:solidFill>
                <a:latin typeface="Times New Roman" pitchFamily="-110" charset="0"/>
                <a:ea typeface="+mn-ea"/>
                <a:cs typeface="+mn-cs"/>
              </a:rPr>
              <a:t>replaced the huge mainframe computer centers of yesteryear. As well, cloud service</a:t>
            </a:r>
          </a:p>
          <a:p>
            <a:r>
              <a:rPr kumimoji="1" lang="en-US" sz="1200" b="0" i="0" u="none" strike="noStrike" kern="1200" baseline="0" dirty="0">
                <a:solidFill>
                  <a:schemeClr val="tx1"/>
                </a:solidFill>
                <a:latin typeface="Times New Roman" pitchFamily="-110" charset="0"/>
                <a:ea typeface="+mn-ea"/>
                <a:cs typeface="+mn-cs"/>
              </a:rPr>
              <a:t>providers use massive high-performance banks of servers to satisfy high-volume,</a:t>
            </a:r>
          </a:p>
          <a:p>
            <a:r>
              <a:rPr kumimoji="1" lang="en-US" sz="1200" b="0" i="0" u="none" strike="noStrike" kern="1200" baseline="0" dirty="0">
                <a:solidFill>
                  <a:schemeClr val="tx1"/>
                </a:solidFill>
                <a:latin typeface="Times New Roman" pitchFamily="-110" charset="0"/>
                <a:ea typeface="+mn-ea"/>
                <a:cs typeface="+mn-cs"/>
              </a:rPr>
              <a:t>high-transaction-rate applications for a broad spectrum of clients.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What is fascinating about all this from the perspective of computer organization</a:t>
            </a:r>
          </a:p>
          <a:p>
            <a:r>
              <a:rPr kumimoji="1" lang="en-US" sz="1200" b="0" i="0" u="none" strike="noStrike" kern="1200" baseline="0" dirty="0">
                <a:solidFill>
                  <a:schemeClr val="tx1"/>
                </a:solidFill>
                <a:latin typeface="Times New Roman" pitchFamily="-110" charset="0"/>
                <a:ea typeface="+mn-ea"/>
                <a:cs typeface="+mn-cs"/>
              </a:rPr>
              <a:t>and architecture is that, on the one hand, the basic building blocks for today’s</a:t>
            </a:r>
          </a:p>
          <a:p>
            <a:r>
              <a:rPr kumimoji="1" lang="en-US" sz="1200" b="0" i="0" u="none" strike="noStrike" kern="1200" baseline="0" dirty="0">
                <a:solidFill>
                  <a:schemeClr val="tx1"/>
                </a:solidFill>
                <a:latin typeface="Times New Roman" pitchFamily="-110" charset="0"/>
                <a:ea typeface="+mn-ea"/>
                <a:cs typeface="+mn-cs"/>
              </a:rPr>
              <a:t>computer miracles are virtually the same as those of the IAS computer from over</a:t>
            </a:r>
          </a:p>
          <a:p>
            <a:r>
              <a:rPr kumimoji="1" lang="en-US" sz="1200" b="0" i="0" u="none" strike="noStrike" kern="1200" baseline="0" dirty="0">
                <a:solidFill>
                  <a:schemeClr val="tx1"/>
                </a:solidFill>
                <a:latin typeface="Times New Roman" pitchFamily="-110" charset="0"/>
                <a:ea typeface="+mn-ea"/>
                <a:cs typeface="+mn-cs"/>
              </a:rPr>
              <a:t>50 years ago, while on the other hand, the techniques for squeezing the maximum</a:t>
            </a:r>
          </a:p>
          <a:p>
            <a:r>
              <a:rPr kumimoji="1" lang="en-US" sz="1200" b="0" i="0" u="none" strike="noStrike" kern="1200" baseline="0" dirty="0">
                <a:solidFill>
                  <a:schemeClr val="tx1"/>
                </a:solidFill>
                <a:latin typeface="Times New Roman" pitchFamily="-110" charset="0"/>
                <a:ea typeface="+mn-ea"/>
                <a:cs typeface="+mn-cs"/>
              </a:rPr>
              <a:t>performance out of the materials at hand have become increasingly sophisticated.</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This observation serves as a guiding principle for the presentation in this</a:t>
            </a:r>
          </a:p>
          <a:p>
            <a:r>
              <a:rPr kumimoji="1" lang="en-US" sz="1200" b="0" i="0" u="none" strike="noStrike" kern="1200" baseline="0" dirty="0">
                <a:solidFill>
                  <a:schemeClr val="tx1"/>
                </a:solidFill>
                <a:latin typeface="Times New Roman" pitchFamily="-110" charset="0"/>
                <a:ea typeface="+mn-ea"/>
                <a:cs typeface="+mn-cs"/>
              </a:rPr>
              <a:t>book. As we progress through the various elements and components of a computer,</a:t>
            </a:r>
          </a:p>
          <a:p>
            <a:r>
              <a:rPr kumimoji="1" lang="en-US" sz="1200" b="0" i="0" u="none" strike="noStrike" kern="1200" baseline="0" dirty="0">
                <a:solidFill>
                  <a:schemeClr val="tx1"/>
                </a:solidFill>
                <a:latin typeface="Times New Roman" pitchFamily="-110" charset="0"/>
                <a:ea typeface="+mn-ea"/>
                <a:cs typeface="+mn-cs"/>
              </a:rPr>
              <a:t>two objectives are pursued. First, the book explains the fundamental functionality</a:t>
            </a:r>
          </a:p>
          <a:p>
            <a:r>
              <a:rPr kumimoji="1" lang="en-US" sz="1200" b="0" i="0" u="none" strike="noStrike" kern="1200" baseline="0" dirty="0">
                <a:solidFill>
                  <a:schemeClr val="tx1"/>
                </a:solidFill>
                <a:latin typeface="Times New Roman" pitchFamily="-110" charset="0"/>
                <a:ea typeface="+mn-ea"/>
                <a:cs typeface="+mn-cs"/>
              </a:rPr>
              <a:t>in each area under consideration, and second, the book explores those techniques</a:t>
            </a:r>
          </a:p>
          <a:p>
            <a:r>
              <a:rPr kumimoji="1" lang="en-US" sz="1200" b="0" i="0" u="none" strike="noStrike" kern="1200" baseline="0" dirty="0">
                <a:solidFill>
                  <a:schemeClr val="tx1"/>
                </a:solidFill>
                <a:latin typeface="Times New Roman" pitchFamily="-110" charset="0"/>
                <a:ea typeface="+mn-ea"/>
                <a:cs typeface="+mn-cs"/>
              </a:rPr>
              <a:t>required to achieve maximum performance. In the remainder of this section, we</a:t>
            </a:r>
          </a:p>
          <a:p>
            <a:r>
              <a:rPr kumimoji="1" lang="en-US" sz="1200" b="0" i="0" u="none" strike="noStrike" kern="1200" baseline="0" dirty="0">
                <a:solidFill>
                  <a:schemeClr val="tx1"/>
                </a:solidFill>
                <a:latin typeface="Times New Roman" pitchFamily="-110" charset="0"/>
                <a:ea typeface="+mn-ea"/>
                <a:cs typeface="+mn-cs"/>
              </a:rPr>
              <a:t>highlight some of the driving factors behind the need to design for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765294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8D8DBFC-3B35-4DCF-8661-28D4C6389B35}" type="slidenum">
              <a:rPr lang="en-US" altLang="en-US" sz="1200" smtClean="0">
                <a:latin typeface="Arial" panose="020B0604020202020204" pitchFamily="34" charset="0"/>
              </a:rPr>
              <a:pPr/>
              <a:t>4</a:t>
            </a:fld>
            <a:endParaRPr lang="en-US" altLang="en-US" sz="1200">
              <a:latin typeface="Arial" panose="020B0604020202020204"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ndParaRPr>
          </a:p>
        </p:txBody>
      </p:sp>
    </p:spTree>
    <p:extLst>
      <p:ext uri="{BB962C8B-B14F-4D97-AF65-F5344CB8AC3E}">
        <p14:creationId xmlns:p14="http://schemas.microsoft.com/office/powerpoint/2010/main" val="4047905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5</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a:solidFill>
                  <a:schemeClr val="tx1"/>
                </a:solidFill>
                <a:latin typeface="Times New Roman" pitchFamily="-110" charset="0"/>
                <a:ea typeface="+mn-ea"/>
                <a:cs typeface="+mn-cs"/>
              </a:rPr>
              <a:t>launched its x86 family in 1978.</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a:solidFill>
                  <a:schemeClr val="tx1"/>
                </a:solidFill>
                <a:latin typeface="Times New Roman" pitchFamily="-110" charset="0"/>
                <a:ea typeface="+mn-ea"/>
                <a:cs typeface="+mn-cs"/>
              </a:rPr>
              <a:t>built into contemporary processors are the following:</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Pipelining:</a:t>
            </a:r>
          </a:p>
          <a:p>
            <a:r>
              <a:rPr kumimoji="1" lang="en-US" sz="1200" b="0" i="0" u="none" strike="noStrike" kern="1200" baseline="0" dirty="0">
                <a:solidFill>
                  <a:schemeClr val="tx1"/>
                </a:solidFill>
                <a:latin typeface="Times New Roman" pitchFamily="-110" charset="0"/>
                <a:ea typeface="+mn-ea"/>
                <a:cs typeface="+mn-cs"/>
              </a:rPr>
              <a:t> The execution of an instruction involves multiple stages of operation,</a:t>
            </a:r>
          </a:p>
          <a:p>
            <a:r>
              <a:rPr kumimoji="1" lang="en-US" sz="1200" b="0" i="0" u="none" strike="noStrike" kern="1200" baseline="0" dirty="0">
                <a:solidFill>
                  <a:schemeClr val="tx1"/>
                </a:solidFill>
                <a:latin typeface="Times New Roman" pitchFamily="-110" charset="0"/>
                <a:ea typeface="+mn-ea"/>
                <a:cs typeface="+mn-cs"/>
              </a:rPr>
              <a:t>including fetching the instruction, decoding the </a:t>
            </a:r>
            <a:r>
              <a:rPr kumimoji="1" lang="en-US" sz="1200" b="0" i="0" u="none" strike="noStrike" kern="1200" baseline="0" dirty="0" err="1">
                <a:solidFill>
                  <a:schemeClr val="tx1"/>
                </a:solidFill>
                <a:latin typeface="Times New Roman" pitchFamily="-110" charset="0"/>
                <a:ea typeface="+mn-ea"/>
                <a:cs typeface="+mn-cs"/>
              </a:rPr>
              <a:t>opcode</a:t>
            </a:r>
            <a:r>
              <a:rPr kumimoji="1" lang="en-US" sz="1200" b="0" i="0" u="none" strike="noStrike" kern="1200" baseline="0" dirty="0">
                <a:solidFill>
                  <a:schemeClr val="tx1"/>
                </a:solidFill>
                <a:latin typeface="Times New Roman" pitchFamily="-110" charset="0"/>
                <a:ea typeface="+mn-ea"/>
                <a:cs typeface="+mn-cs"/>
              </a:rPr>
              <a:t>, fetching operands,</a:t>
            </a:r>
          </a:p>
          <a:p>
            <a:r>
              <a:rPr kumimoji="1" lang="en-US" sz="1200" b="0" i="0" u="none" strike="noStrike" kern="1200" baseline="0" dirty="0">
                <a:solidFill>
                  <a:schemeClr val="tx1"/>
                </a:solidFill>
                <a:latin typeface="Times New Roman" pitchFamily="-110" charset="0"/>
                <a:ea typeface="+mn-ea"/>
                <a:cs typeface="+mn-cs"/>
              </a:rPr>
              <a:t>performing a calculation, and so on. Pipelining enables a processor to</a:t>
            </a:r>
          </a:p>
          <a:p>
            <a:r>
              <a:rPr kumimoji="1" lang="en-US" sz="1200" b="0" i="0" u="none" strike="noStrike" kern="1200" baseline="0" dirty="0">
                <a:solidFill>
                  <a:schemeClr val="tx1"/>
                </a:solidFill>
                <a:latin typeface="Times New Roman" pitchFamily="-110" charset="0"/>
                <a:ea typeface="+mn-ea"/>
                <a:cs typeface="+mn-cs"/>
              </a:rPr>
              <a:t>work simultaneously on multiple instructions by performing a different phase</a:t>
            </a:r>
          </a:p>
          <a:p>
            <a:r>
              <a:rPr kumimoji="1" lang="en-US" sz="1200" b="0" i="0" u="none" strike="noStrike" kern="1200" baseline="0" dirty="0">
                <a:solidFill>
                  <a:schemeClr val="tx1"/>
                </a:solidFill>
                <a:latin typeface="Times New Roman" pitchFamily="-110" charset="0"/>
                <a:ea typeface="+mn-ea"/>
                <a:cs typeface="+mn-cs"/>
              </a:rPr>
              <a:t>for each of the multiple instructions at the same time. The processor overlaps</a:t>
            </a:r>
          </a:p>
          <a:p>
            <a:r>
              <a:rPr kumimoji="1" lang="en-US" sz="1200" b="0" i="0" u="none" strike="noStrike" kern="1200" baseline="0" dirty="0">
                <a:solidFill>
                  <a:schemeClr val="tx1"/>
                </a:solidFill>
                <a:latin typeface="Times New Roman" pitchFamily="-110" charset="0"/>
                <a:ea typeface="+mn-ea"/>
                <a:cs typeface="+mn-cs"/>
              </a:rPr>
              <a:t>operations by moving data or instructions into a conceptual pipe with all</a:t>
            </a:r>
          </a:p>
          <a:p>
            <a:r>
              <a:rPr kumimoji="1" lang="en-US" sz="1200" b="0" i="0" u="none" strike="noStrike" kern="1200" baseline="0" dirty="0">
                <a:solidFill>
                  <a:schemeClr val="tx1"/>
                </a:solidFill>
                <a:latin typeface="Times New Roman" pitchFamily="-110" charset="0"/>
                <a:ea typeface="+mn-ea"/>
                <a:cs typeface="+mn-cs"/>
              </a:rPr>
              <a:t>stages of the pipe processing simultaneously. For example, while one instruction</a:t>
            </a:r>
          </a:p>
          <a:p>
            <a:r>
              <a:rPr kumimoji="1" lang="en-US" sz="1200" b="0" i="0" u="none" strike="noStrike" kern="1200" baseline="0" dirty="0">
                <a:solidFill>
                  <a:schemeClr val="tx1"/>
                </a:solidFill>
                <a:latin typeface="Times New Roman" pitchFamily="-110" charset="0"/>
                <a:ea typeface="+mn-ea"/>
                <a:cs typeface="+mn-cs"/>
              </a:rPr>
              <a:t>is being executed, the computer is decoding the next instruction. This is</a:t>
            </a:r>
          </a:p>
          <a:p>
            <a:r>
              <a:rPr kumimoji="1" lang="en-US" sz="1200" b="0" i="0" u="none" strike="noStrike" kern="1200" baseline="0" dirty="0">
                <a:solidFill>
                  <a:schemeClr val="tx1"/>
                </a:solidFill>
                <a:latin typeface="Times New Roman" pitchFamily="-110" charset="0"/>
                <a:ea typeface="+mn-ea"/>
                <a:cs typeface="+mn-cs"/>
              </a:rPr>
              <a:t>the same principle as seen in an assembly line.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Branch prediction: </a:t>
            </a:r>
          </a:p>
          <a:p>
            <a:r>
              <a:rPr kumimoji="1" lang="en-US" sz="1200" b="0" kern="1200" baseline="0" dirty="0">
                <a:solidFill>
                  <a:schemeClr val="tx1"/>
                </a:solidFill>
                <a:latin typeface="Times New Roman" pitchFamily="-110" charset="0"/>
                <a:ea typeface="+mn-ea"/>
                <a:cs typeface="+mn-cs"/>
              </a:rPr>
              <a:t>The processor looks ahead in the instruction code fetched</a:t>
            </a:r>
          </a:p>
          <a:p>
            <a:r>
              <a:rPr kumimoji="1" lang="en-US" sz="1200" kern="1200" baseline="0" dirty="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a:solidFill>
                  <a:schemeClr val="tx1"/>
                </a:solidFill>
                <a:latin typeface="Times New Roman" pitchFamily="-110" charset="0"/>
                <a:ea typeface="+mn-ea"/>
                <a:cs typeface="+mn-cs"/>
              </a:rPr>
              <a:t>the amount of work available for the processor to execute.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Superscalar execution: </a:t>
            </a:r>
          </a:p>
          <a:p>
            <a:r>
              <a:rPr kumimoji="1" lang="en-US" sz="1200" b="0" i="0" u="none" strike="noStrike" kern="1200" baseline="0" dirty="0">
                <a:solidFill>
                  <a:schemeClr val="tx1"/>
                </a:solidFill>
                <a:latin typeface="Times New Roman" pitchFamily="-110" charset="0"/>
                <a:ea typeface="+mn-ea"/>
                <a:cs typeface="+mn-cs"/>
              </a:rPr>
              <a:t>This is the ability to issue more than one instruction</a:t>
            </a:r>
          </a:p>
          <a:p>
            <a:r>
              <a:rPr kumimoji="1" lang="en-US" sz="1200" b="0" i="0" u="none" strike="noStrike" kern="1200" baseline="0" dirty="0">
                <a:solidFill>
                  <a:schemeClr val="tx1"/>
                </a:solidFill>
                <a:latin typeface="Times New Roman" pitchFamily="-110" charset="0"/>
                <a:ea typeface="+mn-ea"/>
                <a:cs typeface="+mn-cs"/>
              </a:rPr>
              <a:t>in every processor clock cycle. In effect, multiple parallel pipelines are used.</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flow analysis: </a:t>
            </a:r>
          </a:p>
          <a:p>
            <a:r>
              <a:rPr kumimoji="1" lang="en-US" sz="1200" b="0" kern="1200" baseline="0" dirty="0">
                <a:solidFill>
                  <a:schemeClr val="tx1"/>
                </a:solidFill>
                <a:latin typeface="Times New Roman" pitchFamily="-110" charset="0"/>
                <a:ea typeface="+mn-ea"/>
                <a:cs typeface="+mn-cs"/>
              </a:rPr>
              <a:t>The processor analyzes which instructions are dependent</a:t>
            </a:r>
          </a:p>
          <a:p>
            <a:r>
              <a:rPr kumimoji="1" lang="en-US" sz="1200" kern="1200" baseline="0" dirty="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a:solidFill>
                  <a:schemeClr val="tx1"/>
                </a:solidFill>
                <a:latin typeface="Times New Roman" pitchFamily="-110" charset="0"/>
                <a:ea typeface="+mn-ea"/>
                <a:cs typeface="+mn-cs"/>
              </a:rPr>
              <a:t>the original program order. This prevents unnecessary delay.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Speculative execution: </a:t>
            </a:r>
          </a:p>
          <a:p>
            <a:r>
              <a:rPr kumimoji="1" lang="en-US" sz="1200" b="0" kern="1200" baseline="0" dirty="0">
                <a:solidFill>
                  <a:schemeClr val="tx1"/>
                </a:solidFill>
                <a:latin typeface="Times New Roman" pitchFamily="-110" charset="0"/>
                <a:ea typeface="+mn-ea"/>
                <a:cs typeface="+mn-cs"/>
              </a:rPr>
              <a:t>Using branch prediction and data flow analysis, some</a:t>
            </a:r>
          </a:p>
          <a:p>
            <a:r>
              <a:rPr kumimoji="1" lang="en-US" sz="1200" kern="1200" baseline="0" dirty="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a:solidFill>
                  <a:schemeClr val="tx1"/>
                </a:solidFill>
                <a:latin typeface="Times New Roman" pitchFamily="-110" charset="0"/>
                <a:ea typeface="+mn-ea"/>
                <a:cs typeface="+mn-cs"/>
              </a:rPr>
              <a:t>in the program execution, holding the results in temporary locations.</a:t>
            </a:r>
          </a:p>
          <a:p>
            <a:r>
              <a:rPr kumimoji="1" lang="en-US" sz="1200" kern="1200" baseline="0" dirty="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a:solidFill>
                  <a:schemeClr val="tx1"/>
                </a:solidFill>
                <a:latin typeface="Times New Roman" pitchFamily="-110" charset="0"/>
                <a:ea typeface="+mn-ea"/>
                <a:cs typeface="+mn-cs"/>
              </a:rPr>
              <a:t>executing instructions that are likely to be needed.</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These and other sophisticated techniques are made necessary by the sheer</a:t>
            </a:r>
          </a:p>
          <a:p>
            <a:r>
              <a:rPr kumimoji="1" lang="en-US" sz="1200" b="0" i="0" u="none" strike="noStrike" kern="1200" baseline="0" dirty="0">
                <a:solidFill>
                  <a:schemeClr val="tx1"/>
                </a:solidFill>
                <a:latin typeface="Times New Roman" pitchFamily="-110" charset="0"/>
                <a:ea typeface="+mn-ea"/>
                <a:cs typeface="+mn-cs"/>
              </a:rPr>
              <a:t>power of the processor. Collectively they make it possible to execute many instructions</a:t>
            </a:r>
          </a:p>
          <a:p>
            <a:r>
              <a:rPr kumimoji="1" lang="en-US" sz="1200" b="0" i="0" u="none" strike="noStrike" kern="1200" baseline="0" dirty="0">
                <a:solidFill>
                  <a:schemeClr val="tx1"/>
                </a:solidFill>
                <a:latin typeface="Times New Roman" pitchFamily="-110" charset="0"/>
                <a:ea typeface="+mn-ea"/>
                <a:cs typeface="+mn-cs"/>
              </a:rPr>
              <a:t>per processor cycle, rather than to take many cycles per instruction.</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481258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EB11F6F-6B35-45E7-883E-EB3E89EFDFF6}" type="slidenum">
              <a:rPr lang="en-US" altLang="en-US" sz="1200" smtClean="0">
                <a:latin typeface="Arial" panose="020B0604020202020204" pitchFamily="34" charset="0"/>
              </a:rPr>
              <a:pPr/>
              <a:t>6</a:t>
            </a:fld>
            <a:endParaRPr lang="en-US" altLang="en-US" sz="1200">
              <a:latin typeface="Arial" panose="020B0604020202020204" pitchFamily="3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ndParaRPr>
          </a:p>
        </p:txBody>
      </p:sp>
    </p:spTree>
    <p:extLst>
      <p:ext uri="{BB962C8B-B14F-4D97-AF65-F5344CB8AC3E}">
        <p14:creationId xmlns:p14="http://schemas.microsoft.com/office/powerpoint/2010/main" val="215219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3396004-5131-4259-A3B9-82BA2BE254C3}" type="slidenum">
              <a:rPr lang="en-US" altLang="en-US" sz="1200" smtClean="0">
                <a:latin typeface="Arial" panose="020B0604020202020204" pitchFamily="34" charset="0"/>
              </a:rPr>
              <a:pPr/>
              <a:t>7</a:t>
            </a:fld>
            <a:endParaRPr lang="en-US" altLang="en-US" sz="1200">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ndParaRPr>
          </a:p>
        </p:txBody>
      </p:sp>
    </p:spTree>
    <p:extLst>
      <p:ext uri="{BB962C8B-B14F-4D97-AF65-F5344CB8AC3E}">
        <p14:creationId xmlns:p14="http://schemas.microsoft.com/office/powerpoint/2010/main" val="254543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C56A244-B467-4FA5-9F22-E0DDF5288A85}" type="slidenum">
              <a:rPr lang="en-US" altLang="en-US" sz="1200" smtClean="0">
                <a:latin typeface="Arial" panose="020B0604020202020204" pitchFamily="34" charset="0"/>
              </a:rPr>
              <a:pPr/>
              <a:t>8</a:t>
            </a:fld>
            <a:endParaRPr lang="en-US" altLang="en-US" sz="1200">
              <a:latin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ndParaRPr>
          </a:p>
        </p:txBody>
      </p:sp>
    </p:spTree>
    <p:extLst>
      <p:ext uri="{BB962C8B-B14F-4D97-AF65-F5344CB8AC3E}">
        <p14:creationId xmlns:p14="http://schemas.microsoft.com/office/powerpoint/2010/main" val="116749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a:solidFill>
                  <a:schemeClr val="tx1"/>
                </a:solidFill>
                <a:latin typeface="Times New Roman" pitchFamily="-110" charset="0"/>
                <a:ea typeface="+mn-ea"/>
                <a:cs typeface="+mn-cs"/>
              </a:rPr>
              <a:t>Pentium chip devoted about 10% of on-chip area to caches. Contemporary chips</a:t>
            </a:r>
          </a:p>
          <a:p>
            <a:r>
              <a:rPr kumimoji="1" lang="en-US" sz="1200" kern="1200" baseline="0" dirty="0">
                <a:solidFill>
                  <a:schemeClr val="tx1"/>
                </a:solidFill>
                <a:latin typeface="Times New Roman" pitchFamily="-110" charset="0"/>
                <a:ea typeface="+mn-ea"/>
                <a:cs typeface="+mn-cs"/>
              </a:rPr>
              <a:t>devote over half of the chip area to caches. </a:t>
            </a:r>
            <a:r>
              <a:rPr kumimoji="1" lang="en-US" sz="1200" b="0" i="0" u="none" strike="noStrike" kern="1200" baseline="0" dirty="0">
                <a:solidFill>
                  <a:schemeClr val="tx1"/>
                </a:solidFill>
                <a:latin typeface="Times New Roman" pitchFamily="-110" charset="0"/>
                <a:ea typeface="+mn-ea"/>
                <a:cs typeface="+mn-cs"/>
              </a:rPr>
              <a:t>And, typically, about three-quarters of the</a:t>
            </a:r>
          </a:p>
          <a:p>
            <a:r>
              <a:rPr kumimoji="1" lang="en-US" sz="1200" b="0" i="0" u="none" strike="noStrike" kern="1200" baseline="0" dirty="0">
                <a:solidFill>
                  <a:schemeClr val="tx1"/>
                </a:solidFill>
                <a:latin typeface="Times New Roman" pitchFamily="-110" charset="0"/>
                <a:ea typeface="+mn-ea"/>
                <a:cs typeface="+mn-cs"/>
              </a:rPr>
              <a:t>other half is for pipeline-related control and buffering.</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a:solidFill>
                  <a:schemeClr val="tx1"/>
                </a:solidFill>
                <a:latin typeface="Times New Roman" pitchFamily="-110" charset="0"/>
                <a:ea typeface="+mn-ea"/>
                <a:cs typeface="+mn-cs"/>
              </a:rPr>
              <a:t>the cache are reaching a limit.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a:solidFill>
                  <a:schemeClr val="tx1"/>
                </a:solidFill>
                <a:latin typeface="Times New Roman" pitchFamily="-110" charset="0"/>
                <a:ea typeface="+mn-ea"/>
                <a:cs typeface="+mn-cs"/>
              </a:rPr>
              <a:t>limits are being reached.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Figure 2.2 illustrates the concepts we have been discussing. The top line</a:t>
            </a:r>
          </a:p>
          <a:p>
            <a:r>
              <a:rPr kumimoji="1" lang="en-US" sz="1200" kern="1200" baseline="0" dirty="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953273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d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50.pdf"/><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d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d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d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r>
              <a:rPr lang="en-GB" altLang="en-US"/>
              <a:t>Handling of I/O Devices</a:t>
            </a:r>
          </a:p>
        </p:txBody>
      </p:sp>
      <p:sp>
        <p:nvSpPr>
          <p:cNvPr id="44035" name="Rectangle 5"/>
          <p:cNvSpPr>
            <a:spLocks noGrp="1" noChangeArrowheads="1"/>
          </p:cNvSpPr>
          <p:nvPr>
            <p:ph type="body" idx="1"/>
          </p:nvPr>
        </p:nvSpPr>
        <p:spPr>
          <a:xfrm>
            <a:off x="395536" y="1219200"/>
            <a:ext cx="8686800" cy="5638800"/>
          </a:xfrm>
        </p:spPr>
        <p:txBody>
          <a:bodyPr/>
          <a:lstStyle/>
          <a:p>
            <a:r>
              <a:rPr lang="en-GB" altLang="en-US" dirty="0"/>
              <a:t>Another area of design focus</a:t>
            </a:r>
          </a:p>
          <a:p>
            <a:r>
              <a:rPr lang="en-GB" altLang="en-US" dirty="0"/>
              <a:t>Processor speed + sophisticated applications </a:t>
            </a:r>
          </a:p>
          <a:p>
            <a:pPr lvl="1"/>
            <a:r>
              <a:rPr lang="en-GB" altLang="en-US" dirty="0"/>
              <a:t>support peripherals with intensive I/O demands</a:t>
            </a:r>
          </a:p>
          <a:p>
            <a:pPr lvl="1"/>
            <a:r>
              <a:rPr lang="en-GB" altLang="en-US" dirty="0"/>
              <a:t>And large data throughput demands</a:t>
            </a:r>
          </a:p>
          <a:p>
            <a:r>
              <a:rPr lang="en-GB" altLang="en-US" dirty="0"/>
              <a:t>Processors can handle this but… </a:t>
            </a:r>
            <a:r>
              <a:rPr lang="en-GB" altLang="en-US" sz="2000" dirty="0">
                <a:solidFill>
                  <a:srgbClr val="0000FF"/>
                </a:solidFill>
              </a:rPr>
              <a:t>there remains the problem moving data between processor &amp; peripherals</a:t>
            </a:r>
            <a:endParaRPr lang="en-GB" altLang="en-US" dirty="0">
              <a:solidFill>
                <a:srgbClr val="0000FF"/>
              </a:solidFill>
            </a:endParaRPr>
          </a:p>
          <a:p>
            <a:r>
              <a:rPr lang="en-GB" altLang="en-US" dirty="0"/>
              <a:t>Some solutions are:</a:t>
            </a:r>
          </a:p>
          <a:p>
            <a:pPr lvl="1"/>
            <a:r>
              <a:rPr lang="en-GB" altLang="en-US" dirty="0"/>
              <a:t>Caching</a:t>
            </a:r>
          </a:p>
          <a:p>
            <a:pPr lvl="1"/>
            <a:r>
              <a:rPr lang="en-GB" altLang="en-US" dirty="0"/>
              <a:t>Buffering</a:t>
            </a:r>
          </a:p>
          <a:p>
            <a:pPr lvl="1"/>
            <a:r>
              <a:rPr lang="en-GB" altLang="en-US" dirty="0"/>
              <a:t>Higher-speed interconnection buses</a:t>
            </a:r>
          </a:p>
        </p:txBody>
      </p:sp>
    </p:spTree>
    <p:extLst>
      <p:ext uri="{BB962C8B-B14F-4D97-AF65-F5344CB8AC3E}">
        <p14:creationId xmlns:p14="http://schemas.microsoft.com/office/powerpoint/2010/main" val="118310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altLang="en-US"/>
              <a:t>Key is Balance</a:t>
            </a:r>
          </a:p>
        </p:txBody>
      </p:sp>
      <p:sp>
        <p:nvSpPr>
          <p:cNvPr id="46083" name="Rectangle 3"/>
          <p:cNvSpPr>
            <a:spLocks noGrp="1" noChangeArrowheads="1"/>
          </p:cNvSpPr>
          <p:nvPr>
            <p:ph type="body" idx="1"/>
          </p:nvPr>
        </p:nvSpPr>
        <p:spPr/>
        <p:txBody>
          <a:bodyPr/>
          <a:lstStyle/>
          <a:p>
            <a:r>
              <a:rPr lang="en-GB" altLang="en-US" dirty="0"/>
              <a:t>Designers constantly strive to balance the throughput and processing demands between:</a:t>
            </a:r>
          </a:p>
          <a:p>
            <a:pPr lvl="1"/>
            <a:r>
              <a:rPr lang="en-GB" altLang="en-US" dirty="0"/>
              <a:t>Processor components</a:t>
            </a:r>
          </a:p>
          <a:p>
            <a:pPr lvl="1"/>
            <a:r>
              <a:rPr lang="en-GB" altLang="en-US" dirty="0"/>
              <a:t>Main memory</a:t>
            </a:r>
          </a:p>
          <a:p>
            <a:pPr lvl="1"/>
            <a:r>
              <a:rPr lang="en-GB" altLang="en-US" dirty="0"/>
              <a:t>I/O devices</a:t>
            </a:r>
          </a:p>
          <a:p>
            <a:pPr lvl="1"/>
            <a:r>
              <a:rPr lang="en-GB" altLang="en-US" dirty="0"/>
              <a:t>Interconnection structures</a:t>
            </a:r>
          </a:p>
          <a:p>
            <a:r>
              <a:rPr lang="en-GB" altLang="en-US" dirty="0"/>
              <a:t>As designers wrestle with the challenge of balancing processor performance with that of main memory and other components, the </a:t>
            </a:r>
            <a:r>
              <a:rPr lang="en-GB" altLang="en-US" dirty="0">
                <a:solidFill>
                  <a:srgbClr val="0000FF"/>
                </a:solidFill>
              </a:rPr>
              <a:t>need to increase processor’s speed remains</a:t>
            </a:r>
            <a:r>
              <a:rPr lang="en-GB" altLang="en-US" dirty="0"/>
              <a:t>!</a:t>
            </a:r>
          </a:p>
        </p:txBody>
      </p:sp>
    </p:spTree>
    <p:extLst>
      <p:ext uri="{BB962C8B-B14F-4D97-AF65-F5344CB8AC3E}">
        <p14:creationId xmlns:p14="http://schemas.microsoft.com/office/powerpoint/2010/main" val="4005592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title"/>
          </p:nvPr>
        </p:nvSpPr>
        <p:spPr/>
        <p:txBody>
          <a:bodyPr/>
          <a:lstStyle/>
          <a:p>
            <a:r>
              <a:rPr lang="en-GB" altLang="en-US"/>
              <a:t>Improvements in Chip Organization and Architecture</a:t>
            </a:r>
          </a:p>
        </p:txBody>
      </p:sp>
      <p:sp>
        <p:nvSpPr>
          <p:cNvPr id="47107" name="Rectangle 7"/>
          <p:cNvSpPr>
            <a:spLocks noGrp="1" noChangeArrowheads="1"/>
          </p:cNvSpPr>
          <p:nvPr>
            <p:ph type="body" idx="1"/>
          </p:nvPr>
        </p:nvSpPr>
        <p:spPr/>
        <p:txBody>
          <a:bodyPr>
            <a:normAutofit fontScale="92500" lnSpcReduction="10000"/>
          </a:bodyPr>
          <a:lstStyle/>
          <a:p>
            <a:pPr>
              <a:buFontTx/>
              <a:buNone/>
            </a:pPr>
            <a:r>
              <a:rPr lang="en-GB" altLang="en-US" dirty="0"/>
              <a:t>Three approaches to achieving increased processor speed:</a:t>
            </a:r>
          </a:p>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 instruction execution</a:t>
            </a:r>
          </a:p>
          <a:p>
            <a:pPr lvl="1"/>
            <a:r>
              <a:rPr lang="en-GB" dirty="0"/>
              <a:t>Parallelism</a:t>
            </a:r>
          </a:p>
          <a:p>
            <a:pPr>
              <a:buFontTx/>
              <a:buNone/>
            </a:pPr>
            <a:endParaRPr lang="en-GB" altLang="en-US" dirty="0"/>
          </a:p>
        </p:txBody>
      </p:sp>
    </p:spTree>
    <p:extLst>
      <p:ext uri="{BB962C8B-B14F-4D97-AF65-F5344CB8AC3E}">
        <p14:creationId xmlns:p14="http://schemas.microsoft.com/office/powerpoint/2010/main" val="193229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r>
              <a:rPr lang="en-GB" altLang="en-US" dirty="0"/>
              <a:t>Problems with Clock Speed and Logic Density</a:t>
            </a:r>
          </a:p>
        </p:txBody>
      </p:sp>
      <p:sp>
        <p:nvSpPr>
          <p:cNvPr id="48131" name="Rectangle 5"/>
          <p:cNvSpPr>
            <a:spLocks noGrp="1" noChangeArrowheads="1"/>
          </p:cNvSpPr>
          <p:nvPr>
            <p:ph type="body" idx="1"/>
          </p:nvPr>
        </p:nvSpPr>
        <p:spPr/>
        <p:txBody>
          <a:bodyPr>
            <a:normAutofit fontScale="85000" lnSpcReduction="20000"/>
          </a:bodyPr>
          <a:lstStyle/>
          <a:p>
            <a:r>
              <a:rPr lang="en-GB" sz="2400" dirty="0"/>
              <a:t>Power</a:t>
            </a:r>
          </a:p>
          <a:p>
            <a:pPr lvl="1"/>
            <a:r>
              <a:rPr lang="en-GB" sz="2000" dirty="0"/>
              <a:t>Power density increases with density of logic and clock speed</a:t>
            </a:r>
          </a:p>
          <a:p>
            <a:pPr lvl="1"/>
            <a:r>
              <a:rPr lang="en-GB" sz="2000" dirty="0"/>
              <a:t>Dissipating heat</a:t>
            </a:r>
          </a:p>
          <a:p>
            <a:r>
              <a:rPr lang="en-GB" sz="2400" dirty="0"/>
              <a:t>RC delay</a:t>
            </a:r>
          </a:p>
          <a:p>
            <a:pPr lvl="1"/>
            <a:r>
              <a:rPr lang="en-GB" sz="2000" dirty="0"/>
              <a:t>Speed at which electrons flow limited by resistance and capacitance of metal wires connecting them</a:t>
            </a:r>
          </a:p>
          <a:p>
            <a:pPr lvl="1"/>
            <a:r>
              <a:rPr lang="en-GB" sz="2000" dirty="0"/>
              <a:t>Wire interconnects thinner, increasing resistance</a:t>
            </a:r>
          </a:p>
          <a:p>
            <a:pPr lvl="1"/>
            <a:r>
              <a:rPr lang="en-GB" sz="2000" dirty="0"/>
              <a:t>Wires closer together, increasing capacitance</a:t>
            </a:r>
          </a:p>
          <a:p>
            <a:r>
              <a:rPr lang="en-GB" sz="2400" dirty="0"/>
              <a:t>Memory latency</a:t>
            </a:r>
          </a:p>
          <a:p>
            <a:pPr lvl="1"/>
            <a:r>
              <a:rPr lang="en-GB" sz="2000" dirty="0"/>
              <a:t>Memory speeds lag processor speeds</a:t>
            </a:r>
          </a:p>
          <a:p>
            <a:r>
              <a:rPr lang="en-GB" altLang="en-US" sz="2400" dirty="0"/>
              <a:t>Solution:</a:t>
            </a:r>
          </a:p>
          <a:p>
            <a:pPr lvl="1"/>
            <a:r>
              <a:rPr lang="en-GB" altLang="en-US" sz="2000" dirty="0"/>
              <a:t>More emphasis on organizational and architectural approaches</a:t>
            </a:r>
          </a:p>
        </p:txBody>
      </p:sp>
    </p:spTree>
    <p:extLst>
      <p:ext uri="{BB962C8B-B14F-4D97-AF65-F5344CB8AC3E}">
        <p14:creationId xmlns:p14="http://schemas.microsoft.com/office/powerpoint/2010/main" val="397878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3CF9D-1C72-4F6E-D8D0-BCB44C8352ED}"/>
              </a:ext>
            </a:extLst>
          </p:cNvPr>
          <p:cNvSpPr>
            <a:spLocks noGrp="1"/>
          </p:cNvSpPr>
          <p:nvPr>
            <p:ph type="title"/>
          </p:nvPr>
        </p:nvSpPr>
        <p:spPr/>
        <p:txBody>
          <a:bodyPr/>
          <a:lstStyle/>
          <a:p>
            <a:endParaRPr lang="aa-ET"/>
          </a:p>
        </p:txBody>
      </p:sp>
      <p:pic>
        <p:nvPicPr>
          <p:cNvPr id="6" name="Content Placeholder 5">
            <a:extLst>
              <a:ext uri="{FF2B5EF4-FFF2-40B4-BE49-F238E27FC236}">
                <a16:creationId xmlns:a16="http://schemas.microsoft.com/office/drawing/2014/main" xmlns="" id="{60B59B63-19D6-DF20-DB82-0BEEE995A755}"/>
              </a:ext>
            </a:extLst>
          </p:cNvPr>
          <p:cNvPicPr>
            <a:picLocks noGrp="1" noChangeAspect="1"/>
          </p:cNvPicPr>
          <p:nvPr>
            <p:ph idx="1"/>
          </p:nvPr>
        </p:nvPicPr>
        <p:blipFill>
          <a:blip r:embed="rId2"/>
          <a:stretch>
            <a:fillRect/>
          </a:stretch>
        </p:blipFill>
        <p:spPr>
          <a:xfrm>
            <a:off x="1702100" y="1981200"/>
            <a:ext cx="5149249" cy="4144963"/>
          </a:xfrm>
        </p:spPr>
      </p:pic>
      <p:sp>
        <p:nvSpPr>
          <p:cNvPr id="4" name="Footer Placeholder 3">
            <a:extLst>
              <a:ext uri="{FF2B5EF4-FFF2-40B4-BE49-F238E27FC236}">
                <a16:creationId xmlns:a16="http://schemas.microsoft.com/office/drawing/2014/main" xmlns="" id="{423B0C9C-0070-D7BC-3AF8-497F6FB99240}"/>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783166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r>
              <a:rPr lang="en-GB" altLang="en-US"/>
              <a:t>Two main strategies have been used</a:t>
            </a:r>
          </a:p>
        </p:txBody>
      </p:sp>
      <p:sp>
        <p:nvSpPr>
          <p:cNvPr id="50179" name="Rectangle 5"/>
          <p:cNvSpPr>
            <a:spLocks noGrp="1" noChangeArrowheads="1"/>
          </p:cNvSpPr>
          <p:nvPr>
            <p:ph type="body" idx="1"/>
          </p:nvPr>
        </p:nvSpPr>
        <p:spPr/>
        <p:txBody>
          <a:bodyPr/>
          <a:lstStyle/>
          <a:p>
            <a:r>
              <a:rPr lang="en-GB" altLang="en-US"/>
              <a:t>To increase the performance </a:t>
            </a:r>
            <a:r>
              <a:rPr lang="en-GB" altLang="en-US" sz="2400">
                <a:solidFill>
                  <a:srgbClr val="0000FF"/>
                </a:solidFill>
              </a:rPr>
              <a:t>beyond what can be achieved simply by increasing clock speed</a:t>
            </a:r>
            <a:endParaRPr lang="en-GB" altLang="en-US">
              <a:solidFill>
                <a:srgbClr val="0000FF"/>
              </a:solidFill>
            </a:endParaRPr>
          </a:p>
          <a:p>
            <a:pPr lvl="1"/>
            <a:r>
              <a:rPr lang="en-GB" altLang="en-US"/>
              <a:t>Increased Cache Capacity</a:t>
            </a:r>
          </a:p>
          <a:p>
            <a:pPr lvl="1"/>
            <a:r>
              <a:rPr lang="en-GB" altLang="en-US"/>
              <a:t>More Complex Execution Logic</a:t>
            </a:r>
          </a:p>
          <a:p>
            <a:endParaRPr lang="en-GB" altLang="en-US"/>
          </a:p>
        </p:txBody>
      </p:sp>
    </p:spTree>
    <p:extLst>
      <p:ext uri="{BB962C8B-B14F-4D97-AF65-F5344CB8AC3E}">
        <p14:creationId xmlns:p14="http://schemas.microsoft.com/office/powerpoint/2010/main" val="237148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r>
              <a:rPr lang="en-GB" altLang="en-US"/>
              <a:t>Increased Cache Capacity</a:t>
            </a:r>
          </a:p>
        </p:txBody>
      </p:sp>
      <p:sp>
        <p:nvSpPr>
          <p:cNvPr id="51203" name="Rectangle 5"/>
          <p:cNvSpPr>
            <a:spLocks noGrp="1" noChangeArrowheads="1"/>
          </p:cNvSpPr>
          <p:nvPr>
            <p:ph type="body" idx="1"/>
          </p:nvPr>
        </p:nvSpPr>
        <p:spPr/>
        <p:txBody>
          <a:bodyPr/>
          <a:lstStyle/>
          <a:p>
            <a:r>
              <a:rPr lang="en-GB" altLang="en-US" dirty="0"/>
              <a:t>Typically two or three levels of cache between processor and main memory</a:t>
            </a:r>
          </a:p>
          <a:p>
            <a:r>
              <a:rPr lang="en-GB" altLang="en-US" dirty="0"/>
              <a:t>Chip density increased</a:t>
            </a:r>
          </a:p>
          <a:p>
            <a:pPr lvl="1"/>
            <a:r>
              <a:rPr lang="en-GB" altLang="en-US" dirty="0"/>
              <a:t>More cache memory on chip</a:t>
            </a:r>
          </a:p>
          <a:p>
            <a:r>
              <a:rPr lang="en-GB" altLang="en-US" dirty="0"/>
              <a:t>Original Pentium chip devoted about 10% of chip area to cache</a:t>
            </a:r>
          </a:p>
          <a:p>
            <a:r>
              <a:rPr lang="en-GB" altLang="en-US" dirty="0"/>
              <a:t>Pentium 4 devotes about 50%</a:t>
            </a:r>
          </a:p>
        </p:txBody>
      </p:sp>
    </p:spTree>
    <p:extLst>
      <p:ext uri="{BB962C8B-B14F-4D97-AF65-F5344CB8AC3E}">
        <p14:creationId xmlns:p14="http://schemas.microsoft.com/office/powerpoint/2010/main" val="203970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GB" altLang="en-US" dirty="0"/>
              <a:t>More Complex Execution Logic</a:t>
            </a:r>
          </a:p>
        </p:txBody>
      </p:sp>
      <p:sp>
        <p:nvSpPr>
          <p:cNvPr id="52227" name="Rectangle 5"/>
          <p:cNvSpPr>
            <a:spLocks noGrp="1" noChangeArrowheads="1"/>
          </p:cNvSpPr>
          <p:nvPr>
            <p:ph type="body" idx="1"/>
          </p:nvPr>
        </p:nvSpPr>
        <p:spPr/>
        <p:txBody>
          <a:bodyPr/>
          <a:lstStyle/>
          <a:p>
            <a:r>
              <a:rPr lang="en-GB" altLang="en-US" dirty="0"/>
              <a:t>Enable parallel execution of instructions</a:t>
            </a:r>
          </a:p>
          <a:p>
            <a:r>
              <a:rPr lang="en-GB" altLang="en-US" dirty="0"/>
              <a:t>Pipeline works like assembly line</a:t>
            </a:r>
          </a:p>
          <a:p>
            <a:pPr lvl="1"/>
            <a:r>
              <a:rPr lang="en-GB" altLang="en-US" dirty="0"/>
              <a:t>Different stages of execution of different instructions at same time along pipeline</a:t>
            </a:r>
          </a:p>
          <a:p>
            <a:r>
              <a:rPr lang="en-GB" altLang="en-US" dirty="0"/>
              <a:t>Superscalar allows multiple pipelines within single processor</a:t>
            </a:r>
          </a:p>
          <a:p>
            <a:pPr lvl="1"/>
            <a:r>
              <a:rPr lang="en-GB" altLang="en-US" dirty="0"/>
              <a:t>Instructions that do not depend on one another can be executed in parallel</a:t>
            </a:r>
          </a:p>
          <a:p>
            <a:endParaRPr lang="en-GB" altLang="en-US" dirty="0"/>
          </a:p>
        </p:txBody>
      </p:sp>
    </p:spTree>
    <p:extLst>
      <p:ext uri="{BB962C8B-B14F-4D97-AF65-F5344CB8AC3E}">
        <p14:creationId xmlns:p14="http://schemas.microsoft.com/office/powerpoint/2010/main" val="199815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87A0-CC57-51D8-6DFE-C451E500DE44}"/>
              </a:ext>
            </a:extLst>
          </p:cNvPr>
          <p:cNvSpPr>
            <a:spLocks noGrp="1"/>
          </p:cNvSpPr>
          <p:nvPr>
            <p:ph type="title"/>
          </p:nvPr>
        </p:nvSpPr>
        <p:spPr/>
        <p:txBody>
          <a:bodyPr/>
          <a:lstStyle/>
          <a:p>
            <a:r>
              <a:rPr lang="en-GB" altLang="en-US" dirty="0"/>
              <a:t>More Complex Execution Logic</a:t>
            </a:r>
            <a:endParaRPr lang="aa-ET" dirty="0"/>
          </a:p>
        </p:txBody>
      </p:sp>
      <p:graphicFrame>
        <p:nvGraphicFramePr>
          <p:cNvPr id="11" name="Table 11">
            <a:extLst>
              <a:ext uri="{FF2B5EF4-FFF2-40B4-BE49-F238E27FC236}">
                <a16:creationId xmlns:a16="http://schemas.microsoft.com/office/drawing/2014/main" xmlns="" id="{EDB4E59C-1237-8FE0-9B63-75BC8DF85651}"/>
              </a:ext>
            </a:extLst>
          </p:cNvPr>
          <p:cNvGraphicFramePr>
            <a:graphicFrameLocks noGrp="1"/>
          </p:cNvGraphicFramePr>
          <p:nvPr>
            <p:ph idx="1"/>
            <p:extLst>
              <p:ext uri="{D42A27DB-BD31-4B8C-83A1-F6EECF244321}">
                <p14:modId xmlns:p14="http://schemas.microsoft.com/office/powerpoint/2010/main" val="2491392285"/>
              </p:ext>
            </p:extLst>
          </p:nvPr>
        </p:nvGraphicFramePr>
        <p:xfrm>
          <a:off x="611560" y="4141137"/>
          <a:ext cx="7556499" cy="741680"/>
        </p:xfrm>
        <a:graphic>
          <a:graphicData uri="http://schemas.openxmlformats.org/drawingml/2006/table">
            <a:tbl>
              <a:tblPr firstRow="1" bandRow="1">
                <a:tableStyleId>{5C22544A-7EE6-4342-B048-85BDC9FD1C3A}</a:tableStyleId>
              </a:tblPr>
              <a:tblGrid>
                <a:gridCol w="2518833">
                  <a:extLst>
                    <a:ext uri="{9D8B030D-6E8A-4147-A177-3AD203B41FA5}">
                      <a16:colId xmlns:a16="http://schemas.microsoft.com/office/drawing/2014/main" xmlns="" val="3562457676"/>
                    </a:ext>
                  </a:extLst>
                </a:gridCol>
                <a:gridCol w="2518833">
                  <a:extLst>
                    <a:ext uri="{9D8B030D-6E8A-4147-A177-3AD203B41FA5}">
                      <a16:colId xmlns:a16="http://schemas.microsoft.com/office/drawing/2014/main" xmlns="" val="225609729"/>
                    </a:ext>
                  </a:extLst>
                </a:gridCol>
                <a:gridCol w="2518833">
                  <a:extLst>
                    <a:ext uri="{9D8B030D-6E8A-4147-A177-3AD203B41FA5}">
                      <a16:colId xmlns:a16="http://schemas.microsoft.com/office/drawing/2014/main" xmlns="" val="3701268517"/>
                    </a:ext>
                  </a:extLst>
                </a:gridCol>
              </a:tblGrid>
              <a:tr h="370840">
                <a:tc>
                  <a:txBody>
                    <a:bodyPr/>
                    <a:lstStyle/>
                    <a:p>
                      <a:r>
                        <a:rPr lang="en-US" dirty="0"/>
                        <a:t>Fetch</a:t>
                      </a:r>
                      <a:endParaRPr lang="aa-ET" dirty="0"/>
                    </a:p>
                  </a:txBody>
                  <a:tcPr/>
                </a:tc>
                <a:tc>
                  <a:txBody>
                    <a:bodyPr/>
                    <a:lstStyle/>
                    <a:p>
                      <a:r>
                        <a:rPr lang="en-US" dirty="0"/>
                        <a:t>Decode</a:t>
                      </a:r>
                      <a:endParaRPr lang="aa-ET" dirty="0"/>
                    </a:p>
                  </a:txBody>
                  <a:tcPr/>
                </a:tc>
                <a:tc>
                  <a:txBody>
                    <a:bodyPr/>
                    <a:lstStyle/>
                    <a:p>
                      <a:r>
                        <a:rPr lang="en-US" dirty="0"/>
                        <a:t>Execute</a:t>
                      </a:r>
                      <a:endParaRPr lang="aa-ET" dirty="0"/>
                    </a:p>
                  </a:txBody>
                  <a:tcPr/>
                </a:tc>
                <a:extLst>
                  <a:ext uri="{0D108BD9-81ED-4DB2-BD59-A6C34878D82A}">
                    <a16:rowId xmlns:a16="http://schemas.microsoft.com/office/drawing/2014/main" xmlns="" val="2088183552"/>
                  </a:ext>
                </a:extLst>
              </a:tr>
              <a:tr h="370840">
                <a:tc>
                  <a:txBody>
                    <a:bodyPr/>
                    <a:lstStyle/>
                    <a:p>
                      <a:r>
                        <a:rPr lang="en-US" dirty="0"/>
                        <a:t>Fetch</a:t>
                      </a:r>
                      <a:endParaRPr lang="aa-ET" dirty="0"/>
                    </a:p>
                  </a:txBody>
                  <a:tcPr/>
                </a:tc>
                <a:tc>
                  <a:txBody>
                    <a:bodyPr/>
                    <a:lstStyle/>
                    <a:p>
                      <a:r>
                        <a:rPr lang="en-US" dirty="0"/>
                        <a:t>Decode</a:t>
                      </a:r>
                      <a:endParaRPr lang="aa-ET" dirty="0"/>
                    </a:p>
                  </a:txBody>
                  <a:tcPr/>
                </a:tc>
                <a:tc>
                  <a:txBody>
                    <a:bodyPr/>
                    <a:lstStyle/>
                    <a:p>
                      <a:r>
                        <a:rPr lang="en-US" dirty="0"/>
                        <a:t>Execute</a:t>
                      </a:r>
                      <a:endParaRPr lang="aa-ET" dirty="0"/>
                    </a:p>
                  </a:txBody>
                  <a:tcPr/>
                </a:tc>
                <a:extLst>
                  <a:ext uri="{0D108BD9-81ED-4DB2-BD59-A6C34878D82A}">
                    <a16:rowId xmlns:a16="http://schemas.microsoft.com/office/drawing/2014/main" xmlns="" val="198573501"/>
                  </a:ext>
                </a:extLst>
              </a:tr>
            </a:tbl>
          </a:graphicData>
        </a:graphic>
      </p:graphicFrame>
      <p:sp>
        <p:nvSpPr>
          <p:cNvPr id="4" name="Footer Placeholder 3">
            <a:extLst>
              <a:ext uri="{FF2B5EF4-FFF2-40B4-BE49-F238E27FC236}">
                <a16:creationId xmlns:a16="http://schemas.microsoft.com/office/drawing/2014/main" xmlns="" id="{E9BFDC42-6AB7-0927-5CE4-468D6BE94F19}"/>
              </a:ext>
            </a:extLst>
          </p:cNvPr>
          <p:cNvSpPr>
            <a:spLocks noGrp="1"/>
          </p:cNvSpPr>
          <p:nvPr>
            <p:ph type="ftr" sz="quarter" idx="11"/>
          </p:nvPr>
        </p:nvSpPr>
        <p:spPr/>
        <p:txBody>
          <a:bodyPr/>
          <a:lstStyle/>
          <a:p>
            <a:r>
              <a:rPr lang="en-US"/>
              <a:t>© 2016 Pearson Education, Inc., Hoboken, NJ. All rights reserved.</a:t>
            </a:r>
            <a:endParaRPr lang="en-US" dirty="0"/>
          </a:p>
        </p:txBody>
      </p:sp>
      <p:sp>
        <p:nvSpPr>
          <p:cNvPr id="5" name="Rectangle 4">
            <a:extLst>
              <a:ext uri="{FF2B5EF4-FFF2-40B4-BE49-F238E27FC236}">
                <a16:creationId xmlns:a16="http://schemas.microsoft.com/office/drawing/2014/main" xmlns="" id="{21CE75C4-FD65-5805-755C-D1698CBED2CE}"/>
              </a:ext>
            </a:extLst>
          </p:cNvPr>
          <p:cNvSpPr/>
          <p:nvPr/>
        </p:nvSpPr>
        <p:spPr>
          <a:xfrm>
            <a:off x="1128251" y="2492896"/>
            <a:ext cx="1512168"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Stage1</a:t>
            </a:r>
            <a:endParaRPr lang="aa-ET" dirty="0"/>
          </a:p>
        </p:txBody>
      </p:sp>
      <p:sp>
        <p:nvSpPr>
          <p:cNvPr id="6" name="Rectangle 5">
            <a:extLst>
              <a:ext uri="{FF2B5EF4-FFF2-40B4-BE49-F238E27FC236}">
                <a16:creationId xmlns:a16="http://schemas.microsoft.com/office/drawing/2014/main" xmlns="" id="{C9E2533A-5C07-4810-5DE2-AD1ECA8DD776}"/>
              </a:ext>
            </a:extLst>
          </p:cNvPr>
          <p:cNvSpPr/>
          <p:nvPr/>
        </p:nvSpPr>
        <p:spPr>
          <a:xfrm>
            <a:off x="3272346" y="2492896"/>
            <a:ext cx="1512168"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Stage2</a:t>
            </a:r>
            <a:endParaRPr lang="aa-ET" dirty="0"/>
          </a:p>
        </p:txBody>
      </p:sp>
      <p:sp>
        <p:nvSpPr>
          <p:cNvPr id="7" name="Rectangle 6">
            <a:extLst>
              <a:ext uri="{FF2B5EF4-FFF2-40B4-BE49-F238E27FC236}">
                <a16:creationId xmlns:a16="http://schemas.microsoft.com/office/drawing/2014/main" xmlns="" id="{F3AC1FEB-3F7A-DDCA-D213-C5D4F5F60637}"/>
              </a:ext>
            </a:extLst>
          </p:cNvPr>
          <p:cNvSpPr/>
          <p:nvPr/>
        </p:nvSpPr>
        <p:spPr>
          <a:xfrm>
            <a:off x="5416441" y="2492896"/>
            <a:ext cx="1512168"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Stage3</a:t>
            </a:r>
            <a:endParaRPr lang="aa-ET" dirty="0"/>
          </a:p>
        </p:txBody>
      </p:sp>
      <p:cxnSp>
        <p:nvCxnSpPr>
          <p:cNvPr id="9" name="Straight Arrow Connector 8">
            <a:extLst>
              <a:ext uri="{FF2B5EF4-FFF2-40B4-BE49-F238E27FC236}">
                <a16:creationId xmlns:a16="http://schemas.microsoft.com/office/drawing/2014/main" xmlns="" id="{12C17A64-742B-E26C-A786-C34F26A4C5C2}"/>
              </a:ext>
            </a:extLst>
          </p:cNvPr>
          <p:cNvCxnSpPr>
            <a:stCxn id="5" idx="3"/>
            <a:endCxn id="6" idx="1"/>
          </p:cNvCxnSpPr>
          <p:nvPr/>
        </p:nvCxnSpPr>
        <p:spPr>
          <a:xfrm>
            <a:off x="2640419" y="2816932"/>
            <a:ext cx="631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17046AA3-9C83-A5E6-3294-2A6038B278A2}"/>
              </a:ext>
            </a:extLst>
          </p:cNvPr>
          <p:cNvCxnSpPr/>
          <p:nvPr/>
        </p:nvCxnSpPr>
        <p:spPr>
          <a:xfrm>
            <a:off x="4784514" y="2804080"/>
            <a:ext cx="631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xmlns="" id="{1E0B9EDD-C99F-9574-3C09-73F151593FE9}"/>
              </a:ext>
            </a:extLst>
          </p:cNvPr>
          <p:cNvSpPr/>
          <p:nvPr/>
        </p:nvSpPr>
        <p:spPr>
          <a:xfrm>
            <a:off x="107504" y="1844824"/>
            <a:ext cx="288032"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INPUT</a:t>
            </a:r>
            <a:endParaRPr lang="aa-ET" dirty="0"/>
          </a:p>
        </p:txBody>
      </p:sp>
      <p:cxnSp>
        <p:nvCxnSpPr>
          <p:cNvPr id="14" name="Straight Arrow Connector 13">
            <a:extLst>
              <a:ext uri="{FF2B5EF4-FFF2-40B4-BE49-F238E27FC236}">
                <a16:creationId xmlns:a16="http://schemas.microsoft.com/office/drawing/2014/main" xmlns="" id="{01C8DD92-D593-BE01-A363-890C920B9CBB}"/>
              </a:ext>
            </a:extLst>
          </p:cNvPr>
          <p:cNvCxnSpPr/>
          <p:nvPr/>
        </p:nvCxnSpPr>
        <p:spPr>
          <a:xfrm>
            <a:off x="395536" y="2996952"/>
            <a:ext cx="73271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060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r>
              <a:rPr lang="en-GB" altLang="en-US" dirty="0"/>
              <a:t>Diminishing Returns</a:t>
            </a:r>
          </a:p>
        </p:txBody>
      </p:sp>
      <p:sp>
        <p:nvSpPr>
          <p:cNvPr id="53251" name="Rectangle 5"/>
          <p:cNvSpPr>
            <a:spLocks noGrp="1" noChangeArrowheads="1"/>
          </p:cNvSpPr>
          <p:nvPr>
            <p:ph type="body" idx="1"/>
          </p:nvPr>
        </p:nvSpPr>
        <p:spPr/>
        <p:txBody>
          <a:bodyPr/>
          <a:lstStyle/>
          <a:p>
            <a:r>
              <a:rPr lang="en-GB" altLang="en-US" dirty="0"/>
              <a:t>Internal organization of processors complex</a:t>
            </a:r>
          </a:p>
          <a:p>
            <a:pPr lvl="1"/>
            <a:r>
              <a:rPr lang="en-GB" altLang="en-US" dirty="0"/>
              <a:t>Can get a great deal of parallelism</a:t>
            </a:r>
          </a:p>
          <a:p>
            <a:pPr lvl="1"/>
            <a:r>
              <a:rPr lang="en-GB" altLang="en-US" dirty="0"/>
              <a:t>Further significant increases likely to be relatively modest</a:t>
            </a:r>
          </a:p>
          <a:p>
            <a:r>
              <a:rPr lang="en-GB" altLang="en-US" dirty="0"/>
              <a:t>Increasing clock rate runs into power dissipation problem </a:t>
            </a:r>
          </a:p>
          <a:p>
            <a:pPr lvl="1"/>
            <a:r>
              <a:rPr lang="en-GB" altLang="en-US" dirty="0"/>
              <a:t>Some fundamental physical limits are being reached</a:t>
            </a:r>
          </a:p>
          <a:p>
            <a:endParaRPr lang="en-GB" altLang="en-US" dirty="0"/>
          </a:p>
        </p:txBody>
      </p:sp>
    </p:spTree>
    <p:extLst>
      <p:ext uri="{BB962C8B-B14F-4D97-AF65-F5344CB8AC3E}">
        <p14:creationId xmlns:p14="http://schemas.microsoft.com/office/powerpoint/2010/main" val="4012569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a:effectLst>
                  <a:outerShdw blurRad="38100" dist="38100" dir="2700000" algn="tl">
                    <a:srgbClr val="000000">
                      <a:alpha val="43137"/>
                    </a:srgbClr>
                  </a:outerShdw>
                </a:effectLst>
              </a:rPr>
              <a:t>Chapter 2</a:t>
            </a:r>
          </a:p>
        </p:txBody>
      </p:sp>
      <p:sp>
        <p:nvSpPr>
          <p:cNvPr id="11" name="Text Placeholder 10"/>
          <p:cNvSpPr>
            <a:spLocks noGrp="1"/>
          </p:cNvSpPr>
          <p:nvPr>
            <p:ph type="body" sz="half" idx="2"/>
          </p:nvPr>
        </p:nvSpPr>
        <p:spPr>
          <a:xfrm>
            <a:off x="533400" y="5157192"/>
            <a:ext cx="8610600" cy="838200"/>
          </a:xfrm>
        </p:spPr>
        <p:txBody>
          <a:bodyPr>
            <a:normAutofit/>
          </a:bodyPr>
          <a:lstStyle/>
          <a:p>
            <a:r>
              <a:rPr lang="en-US" sz="4400" dirty="0"/>
              <a:t>Performance Issues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r>
              <a:rPr lang="en-GB" altLang="en-US" dirty="0"/>
              <a:t>New Approach – Multiple Cores</a:t>
            </a:r>
          </a:p>
        </p:txBody>
      </p:sp>
      <p:sp>
        <p:nvSpPr>
          <p:cNvPr id="54275" name="Rectangle 5"/>
          <p:cNvSpPr>
            <a:spLocks noGrp="1" noChangeArrowheads="1"/>
          </p:cNvSpPr>
          <p:nvPr>
            <p:ph type="body" idx="1"/>
          </p:nvPr>
        </p:nvSpPr>
        <p:spPr/>
        <p:txBody>
          <a:bodyPr/>
          <a:lstStyle/>
          <a:p>
            <a:pPr>
              <a:lnSpc>
                <a:spcPct val="90000"/>
              </a:lnSpc>
            </a:pPr>
            <a:r>
              <a:rPr lang="en-GB" altLang="en-US" sz="2400" dirty="0"/>
              <a:t>So, use two or more simpler processors on the chip rather than one more complex processor</a:t>
            </a:r>
          </a:p>
          <a:p>
            <a:pPr lvl="1">
              <a:lnSpc>
                <a:spcPct val="90000"/>
              </a:lnSpc>
            </a:pPr>
            <a:r>
              <a:rPr lang="en-GB" altLang="en-US" sz="2200" dirty="0"/>
              <a:t>Saved from increasing clock rate</a:t>
            </a:r>
          </a:p>
          <a:p>
            <a:pPr>
              <a:lnSpc>
                <a:spcPct val="90000"/>
              </a:lnSpc>
            </a:pPr>
            <a:r>
              <a:rPr lang="en-GB" altLang="en-US" sz="2400" dirty="0"/>
              <a:t>Referred to as multicore also</a:t>
            </a:r>
          </a:p>
          <a:p>
            <a:pPr>
              <a:lnSpc>
                <a:spcPct val="90000"/>
              </a:lnSpc>
            </a:pPr>
            <a:r>
              <a:rPr lang="en-GB" altLang="en-US" sz="2400" dirty="0"/>
              <a:t>With two processors, larger caches are justified</a:t>
            </a:r>
          </a:p>
          <a:p>
            <a:pPr lvl="1">
              <a:lnSpc>
                <a:spcPct val="90000"/>
              </a:lnSpc>
            </a:pPr>
            <a:r>
              <a:rPr lang="en-GB" altLang="en-US" sz="2000" dirty="0"/>
              <a:t>Power consumption of memory logic less than processing logic</a:t>
            </a:r>
          </a:p>
          <a:p>
            <a:pPr>
              <a:lnSpc>
                <a:spcPct val="90000"/>
              </a:lnSpc>
            </a:pPr>
            <a:r>
              <a:rPr lang="en-GB" altLang="en-US" sz="2400" dirty="0"/>
              <a:t>Example: IBM POWER4</a:t>
            </a:r>
          </a:p>
          <a:p>
            <a:pPr lvl="1">
              <a:lnSpc>
                <a:spcPct val="90000"/>
              </a:lnSpc>
            </a:pPr>
            <a:r>
              <a:rPr lang="en-GB" altLang="en-US" sz="2000" dirty="0"/>
              <a:t>Two cores based on PowerPC</a:t>
            </a:r>
          </a:p>
        </p:txBody>
      </p:sp>
    </p:spTree>
    <p:extLst>
      <p:ext uri="{BB962C8B-B14F-4D97-AF65-F5344CB8AC3E}">
        <p14:creationId xmlns:p14="http://schemas.microsoft.com/office/powerpoint/2010/main" val="14683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9664" r="-4703" b="23638"/>
          <a:stretch/>
        </p:blipFill>
        <p:spPr>
          <a:xfrm>
            <a:off x="591813" y="404664"/>
            <a:ext cx="8552187" cy="599322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a:effectLst>
                  <a:outerShdw blurRad="38100" dist="38100" dir="2700000" algn="tl">
                    <a:srgbClr val="000000">
                      <a:alpha val="43137"/>
                    </a:srgbClr>
                  </a:outerShdw>
                </a:effectLst>
              </a:rPr>
              <a:t>Many Integrated Core (MIC)</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Graphics Processing Unit (GPU)</a:t>
            </a:r>
            <a:r>
              <a:rPr lang="en-US" dirty="0"/>
              <a:t/>
            </a:r>
            <a:br>
              <a:rPr lang="en-US" dirty="0"/>
            </a:br>
            <a:endParaRPr lang="en-GB" dirty="0"/>
          </a:p>
        </p:txBody>
      </p:sp>
      <p:sp>
        <p:nvSpPr>
          <p:cNvPr id="103429" name="Rectangle 5"/>
          <p:cNvSpPr>
            <a:spLocks noGrp="1" noChangeArrowheads="1"/>
          </p:cNvSpPr>
          <p:nvPr>
            <p:ph sz="half" idx="2"/>
          </p:nvPr>
        </p:nvSpPr>
        <p:spPr/>
        <p:txBody>
          <a:bodyPr/>
          <a:lstStyle/>
          <a:p>
            <a:r>
              <a:rPr lang="en-GB" dirty="0"/>
              <a:t>Leap in performance as well as the challenges in developing software to exploit such a large number of cores</a:t>
            </a:r>
          </a:p>
          <a:p>
            <a:r>
              <a:rPr lang="en-GB" dirty="0"/>
              <a:t>The multicore and MIC strategy involves a homogeneous collection of general purpose processors on a single chip</a:t>
            </a:r>
          </a:p>
          <a:p>
            <a:endParaRPr lang="en-GB" dirty="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a:t>Core designed to perform parallel operations on graphics data</a:t>
            </a:r>
          </a:p>
          <a:p>
            <a:r>
              <a:rPr lang="en-US" dirty="0"/>
              <a:t>Traditionally found on a plug-in graphics card, it is used to encode and render 2D and 3D graphics as well as process video</a:t>
            </a:r>
          </a:p>
          <a:p>
            <a:r>
              <a:rPr lang="en-US" dirty="0"/>
              <a:t>Used in </a:t>
            </a:r>
            <a:r>
              <a:rPr lang="en-US" dirty="0" smtClean="0"/>
              <a:t>variety </a:t>
            </a:r>
            <a:r>
              <a:rPr lang="en-US" dirty="0"/>
              <a:t>of applications that require repetitive computations</a:t>
            </a:r>
          </a:p>
        </p:txBody>
      </p:sp>
      <p:sp>
        <p:nvSpPr>
          <p:cNvPr id="5" name="Text Placeholder 4"/>
          <p:cNvSpPr>
            <a:spLocks noGrp="1"/>
          </p:cNvSpPr>
          <p:nvPr>
            <p:ph type="body" idx="1"/>
          </p:nvPr>
        </p:nvSpPr>
        <p:spPr/>
        <p:txBody>
          <a:bodyPr/>
          <a:lstStyle/>
          <a:p>
            <a:r>
              <a:rPr lang="en-US" dirty="0"/>
              <a:t>MIC(Many Integrated Core)</a:t>
            </a:r>
            <a:endParaRPr lang="en-US" sz="3000" dirty="0">
              <a:solidFill>
                <a:schemeClr val="accent1"/>
              </a:solidFill>
            </a:endParaRPr>
          </a:p>
        </p:txBody>
      </p:sp>
      <p:sp>
        <p:nvSpPr>
          <p:cNvPr id="15" name="Text Placeholder 14"/>
          <p:cNvSpPr>
            <a:spLocks noGrp="1"/>
          </p:cNvSpPr>
          <p:nvPr>
            <p:ph type="body" sz="quarter" idx="3"/>
          </p:nvPr>
        </p:nvSpPr>
        <p:spPr/>
        <p:txBody>
          <a:bodyPr/>
          <a:lstStyle/>
          <a:p>
            <a:r>
              <a:rPr lang="en-US" dirty="0"/>
              <a:t>GPU (Graphics Processing Unit)</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341EA2-696E-DFE8-E5E5-FC16268653C6}"/>
              </a:ext>
            </a:extLst>
          </p:cNvPr>
          <p:cNvSpPr>
            <a:spLocks noGrp="1"/>
          </p:cNvSpPr>
          <p:nvPr>
            <p:ph type="title"/>
          </p:nvPr>
        </p:nvSpPr>
        <p:spPr/>
        <p:txBody>
          <a:bodyPr/>
          <a:lstStyle/>
          <a:p>
            <a:r>
              <a:rPr lang="en-US" dirty="0"/>
              <a:t>Summary</a:t>
            </a:r>
            <a:endParaRPr lang="aa-ET" dirty="0"/>
          </a:p>
        </p:txBody>
      </p:sp>
      <p:sp>
        <p:nvSpPr>
          <p:cNvPr id="3" name="Content Placeholder 2">
            <a:extLst>
              <a:ext uri="{FF2B5EF4-FFF2-40B4-BE49-F238E27FC236}">
                <a16:creationId xmlns:a16="http://schemas.microsoft.com/office/drawing/2014/main" xmlns="" id="{3CCDF830-5B24-80F7-5219-3734B5DFD35A}"/>
              </a:ext>
            </a:extLst>
          </p:cNvPr>
          <p:cNvSpPr>
            <a:spLocks noGrp="1"/>
          </p:cNvSpPr>
          <p:nvPr>
            <p:ph idx="1"/>
          </p:nvPr>
        </p:nvSpPr>
        <p:spPr/>
        <p:txBody>
          <a:bodyPr/>
          <a:lstStyle/>
          <a:p>
            <a:r>
              <a:rPr lang="en-US" dirty="0"/>
              <a:t>Advances in software require much more processing speed</a:t>
            </a:r>
          </a:p>
          <a:p>
            <a:r>
              <a:rPr lang="en-US" dirty="0"/>
              <a:t>Contemporary techniques exist, but there is a need to keep balance</a:t>
            </a:r>
          </a:p>
          <a:p>
            <a:r>
              <a:rPr lang="en-US" dirty="0"/>
              <a:t>Increase processor speed by increasing clock cycle have consequences, we deal with them through two techniques</a:t>
            </a:r>
          </a:p>
          <a:p>
            <a:r>
              <a:rPr lang="en-US" dirty="0"/>
              <a:t>Logic Density has obvious consequences, so use the concept of Multicore</a:t>
            </a:r>
            <a:endParaRPr lang="aa-ET" dirty="0"/>
          </a:p>
        </p:txBody>
      </p:sp>
      <p:sp>
        <p:nvSpPr>
          <p:cNvPr id="4" name="Footer Placeholder 3">
            <a:extLst>
              <a:ext uri="{FF2B5EF4-FFF2-40B4-BE49-F238E27FC236}">
                <a16:creationId xmlns:a16="http://schemas.microsoft.com/office/drawing/2014/main" xmlns="" id="{BCA0BAC8-0899-CE01-E249-255381C53455}"/>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1581778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1" y="2857500"/>
            <a:ext cx="3012475" cy="742950"/>
          </a:xfrm>
        </p:spPr>
        <p:txBody>
          <a:bodyPr>
            <a:normAutofit/>
          </a:bodyPr>
          <a:lstStyle/>
          <a:p>
            <a:pPr algn="ctr"/>
            <a:r>
              <a:rPr lang="en-US" sz="2625" dirty="0">
                <a:solidFill>
                  <a:schemeClr val="tx2"/>
                </a:solidFill>
                <a:effectLst>
                  <a:outerShdw blurRad="38100" dist="38100" dir="2700000" algn="tl">
                    <a:srgbClr val="000000">
                      <a:alpha val="43137"/>
                    </a:srgbClr>
                  </a:outerShdw>
                </a:effectLst>
              </a:rPr>
              <a:t>x86 Architecture</a:t>
            </a:r>
          </a:p>
        </p:txBody>
      </p:sp>
      <p:sp>
        <p:nvSpPr>
          <p:cNvPr id="17" name="Text Placeholder 16"/>
          <p:cNvSpPr>
            <a:spLocks noGrp="1"/>
          </p:cNvSpPr>
          <p:nvPr>
            <p:ph type="body" sz="half" idx="2"/>
          </p:nvPr>
        </p:nvSpPr>
        <p:spPr>
          <a:xfrm>
            <a:off x="395536" y="1885950"/>
            <a:ext cx="4032448" cy="4495377"/>
          </a:xfrm>
        </p:spPr>
        <p:txBody>
          <a:bodyPr>
            <a:normAutofit fontScale="85000" lnSpcReduction="20000"/>
          </a:bodyPr>
          <a:lstStyle/>
          <a:p>
            <a:pPr marL="214313" indent="-214313">
              <a:lnSpc>
                <a:spcPct val="80000"/>
              </a:lnSpc>
              <a:buClr>
                <a:schemeClr val="bg1"/>
              </a:buClr>
              <a:buFont typeface="Arial" panose="020B0604020202020204" pitchFamily="34" charset="0"/>
              <a:buChar char="•"/>
            </a:pPr>
            <a:r>
              <a:rPr lang="en-US" sz="1900" dirty="0"/>
              <a:t>Results of decades of design effort on complex instruction set computers (CISCs)</a:t>
            </a:r>
          </a:p>
          <a:p>
            <a:pPr marL="214313" indent="-214313">
              <a:lnSpc>
                <a:spcPct val="80000"/>
              </a:lnSpc>
              <a:buClr>
                <a:schemeClr val="bg1"/>
              </a:buClr>
              <a:buFont typeface="Arial" panose="020B0604020202020204" pitchFamily="34" charset="0"/>
              <a:buChar char="•"/>
            </a:pPr>
            <a:r>
              <a:rPr lang="en-US" sz="1900" dirty="0"/>
              <a:t>Excellent example of CISC design</a:t>
            </a:r>
          </a:p>
          <a:p>
            <a:pPr marL="214313" indent="-214313">
              <a:lnSpc>
                <a:spcPct val="80000"/>
              </a:lnSpc>
              <a:buClr>
                <a:schemeClr val="bg1"/>
              </a:buClr>
              <a:buFont typeface="Arial" panose="020B0604020202020204" pitchFamily="34" charset="0"/>
              <a:buChar char="•"/>
            </a:pPr>
            <a:r>
              <a:rPr lang="en-US" sz="1900" dirty="0"/>
              <a:t>Incorporates the sophisticated design principles once found only on mainframes and supercomputers</a:t>
            </a:r>
          </a:p>
          <a:p>
            <a:pPr marL="214313" indent="-214313">
              <a:lnSpc>
                <a:spcPct val="80000"/>
              </a:lnSpc>
              <a:buClr>
                <a:schemeClr val="bg1"/>
              </a:buClr>
              <a:buFont typeface="Arial" panose="020B0604020202020204" pitchFamily="34" charset="0"/>
              <a:buChar char="•"/>
            </a:pPr>
            <a:r>
              <a:rPr lang="en-US" sz="1900" dirty="0"/>
              <a:t>An alternative approach to processor design is the reduced instruction set computer (RISC)</a:t>
            </a:r>
          </a:p>
          <a:p>
            <a:pPr marL="214313" indent="-214313">
              <a:lnSpc>
                <a:spcPct val="80000"/>
              </a:lnSpc>
              <a:buClr>
                <a:schemeClr val="bg1"/>
              </a:buClr>
              <a:buFont typeface="Arial" panose="020B0604020202020204" pitchFamily="34" charset="0"/>
              <a:buChar char="•"/>
            </a:pPr>
            <a:r>
              <a:rPr lang="en-US" sz="1900" dirty="0"/>
              <a:t>The ARM architecture is used in a wide variety of embedded systems and is one of the most powerful and best designed RISC based systems on the market</a:t>
            </a:r>
          </a:p>
          <a:p>
            <a:pPr marL="214313" indent="-214313">
              <a:lnSpc>
                <a:spcPct val="80000"/>
              </a:lnSpc>
              <a:buClr>
                <a:schemeClr val="bg1"/>
              </a:buClr>
              <a:buFont typeface="Arial" panose="020B0604020202020204" pitchFamily="34" charset="0"/>
              <a:buChar char="•"/>
            </a:pPr>
            <a:r>
              <a:rPr lang="en-US" sz="1900" dirty="0"/>
              <a:t>In terms of market share Intel is ranked as the number one maker of microprocessors for non-embedded systems</a:t>
            </a:r>
          </a:p>
          <a:p>
            <a:pPr marL="214313" indent="-214313">
              <a:lnSpc>
                <a:spcPct val="80000"/>
              </a:lnSpc>
              <a:buClr>
                <a:schemeClr val="bg2"/>
              </a:buClr>
              <a:buFont typeface="Arial" panose="020B0604020202020204" pitchFamily="34" charset="0"/>
              <a:buChar char="•"/>
            </a:pPr>
            <a:endParaRPr lang="en-US" sz="1200" dirty="0">
              <a:solidFill>
                <a:schemeClr val="tx1"/>
              </a:solidFill>
            </a:endParaRPr>
          </a:p>
        </p:txBody>
      </p:sp>
      <p:sp>
        <p:nvSpPr>
          <p:cNvPr id="9" name="Slide Number Placeholder 8"/>
          <p:cNvSpPr>
            <a:spLocks noGrp="1"/>
          </p:cNvSpPr>
          <p:nvPr>
            <p:ph type="sldNum" sz="quarter" idx="12"/>
          </p:nvPr>
        </p:nvSpPr>
        <p:spPr/>
        <p:txBody>
          <a:bodyPr/>
          <a:lstStyle/>
          <a:p>
            <a:fld id="{8AF02B71-8991-4516-A01E-F1A9ACD28BDC}" type="slidenum">
              <a:rPr lang="en-US" smtClean="0"/>
              <a:pPr/>
              <a:t>24</a:t>
            </a:fld>
            <a:endParaRPr lang="en-US"/>
          </a:p>
        </p:txBody>
      </p:sp>
      <p:sp>
        <p:nvSpPr>
          <p:cNvPr id="21" name="TextBox 20"/>
          <p:cNvSpPr txBox="1"/>
          <p:nvPr/>
        </p:nvSpPr>
        <p:spPr>
          <a:xfrm>
            <a:off x="1943100" y="1200150"/>
            <a:ext cx="2095500" cy="415498"/>
          </a:xfrm>
          <a:prstGeom prst="rect">
            <a:avLst/>
          </a:prstGeom>
          <a:noFill/>
        </p:spPr>
        <p:txBody>
          <a:bodyPr wrap="square" rtlCol="0">
            <a:spAutoFit/>
          </a:bodyPr>
          <a:lstStyle/>
          <a:p>
            <a:r>
              <a:rPr lang="en-US" sz="2100" dirty="0">
                <a:solidFill>
                  <a:schemeClr val="bg1"/>
                </a:solidFill>
                <a:effectLst>
                  <a:outerShdw blurRad="38100" dist="38100" dir="2700000" algn="tl">
                    <a:srgbClr val="000000">
                      <a:alpha val="43137"/>
                    </a:srgbClr>
                  </a:outerShdw>
                </a:effectLst>
                <a:latin typeface="+mj-lt"/>
              </a:rPr>
              <a:t>Overview</a:t>
            </a:r>
          </a:p>
        </p:txBody>
      </p:sp>
      <p:sp>
        <p:nvSpPr>
          <p:cNvPr id="23" name="TextBox 22"/>
          <p:cNvSpPr txBox="1"/>
          <p:nvPr/>
        </p:nvSpPr>
        <p:spPr>
          <a:xfrm>
            <a:off x="4857751" y="4629150"/>
            <a:ext cx="728084" cy="369332"/>
          </a:xfrm>
          <a:prstGeom prst="rect">
            <a:avLst/>
          </a:prstGeom>
          <a:noFill/>
        </p:spPr>
        <p:txBody>
          <a:bodyPr wrap="none" rtlCol="0">
            <a:spAutoFit/>
          </a:bodyPr>
          <a:lstStyle/>
          <a:p>
            <a:r>
              <a:rPr lang="en-US" sz="1800" dirty="0">
                <a:latin typeface="+mj-lt"/>
              </a:rPr>
              <a:t>CISC</a:t>
            </a:r>
          </a:p>
        </p:txBody>
      </p:sp>
      <p:sp>
        <p:nvSpPr>
          <p:cNvPr id="24" name="TextBox 23"/>
          <p:cNvSpPr txBox="1"/>
          <p:nvPr/>
        </p:nvSpPr>
        <p:spPr>
          <a:xfrm>
            <a:off x="5372101" y="5086350"/>
            <a:ext cx="692818" cy="369332"/>
          </a:xfrm>
          <a:prstGeom prst="rect">
            <a:avLst/>
          </a:prstGeom>
          <a:noFill/>
        </p:spPr>
        <p:txBody>
          <a:bodyPr wrap="none" rtlCol="0">
            <a:spAutoFit/>
          </a:bodyPr>
          <a:lstStyle/>
          <a:p>
            <a:r>
              <a:rPr lang="en-US" sz="1800" dirty="0">
                <a:latin typeface="+mj-lt"/>
              </a:rPr>
              <a:t>RISC</a:t>
            </a:r>
          </a:p>
        </p:txBody>
      </p:sp>
      <p:sp>
        <p:nvSpPr>
          <p:cNvPr id="25" name="TextBox 24"/>
          <p:cNvSpPr txBox="1"/>
          <p:nvPr/>
        </p:nvSpPr>
        <p:spPr>
          <a:xfrm>
            <a:off x="6921205" y="1547356"/>
            <a:ext cx="800100" cy="392415"/>
          </a:xfrm>
          <a:prstGeom prst="rect">
            <a:avLst/>
          </a:prstGeom>
          <a:noFill/>
        </p:spPr>
        <p:txBody>
          <a:bodyPr wrap="square" rtlCol="0">
            <a:spAutoFit/>
          </a:bodyPr>
          <a:lstStyle/>
          <a:p>
            <a:pPr algn="ctr"/>
            <a:r>
              <a:rPr lang="en-US" sz="1950" dirty="0">
                <a:latin typeface="+mj-lt"/>
              </a:rPr>
              <a:t>Intel</a:t>
            </a:r>
          </a:p>
        </p:txBody>
      </p:sp>
      <p:sp>
        <p:nvSpPr>
          <p:cNvPr id="26" name="TextBox 25"/>
          <p:cNvSpPr txBox="1"/>
          <p:nvPr/>
        </p:nvSpPr>
        <p:spPr>
          <a:xfrm>
            <a:off x="7012811" y="944727"/>
            <a:ext cx="688009" cy="369332"/>
          </a:xfrm>
          <a:prstGeom prst="rect">
            <a:avLst/>
          </a:prstGeom>
          <a:noFill/>
        </p:spPr>
        <p:txBody>
          <a:bodyPr wrap="none" rtlCol="0">
            <a:spAutoFit/>
          </a:bodyPr>
          <a:lstStyle/>
          <a:p>
            <a:r>
              <a:rPr lang="en-US" sz="1800" dirty="0">
                <a:latin typeface="+mj-lt"/>
              </a:rPr>
              <a:t>ARM</a:t>
            </a:r>
          </a:p>
        </p:txBody>
      </p:sp>
      <p:sp>
        <p:nvSpPr>
          <p:cNvPr id="10" name="TextBox 9"/>
          <p:cNvSpPr txBox="1"/>
          <p:nvPr/>
        </p:nvSpPr>
        <p:spPr>
          <a:xfrm>
            <a:off x="6908558" y="1328394"/>
            <a:ext cx="1625495" cy="219291"/>
          </a:xfrm>
          <a:prstGeom prst="rect">
            <a:avLst/>
          </a:prstGeom>
          <a:noFill/>
        </p:spPr>
        <p:txBody>
          <a:bodyPr wrap="square" rtlCol="0">
            <a:spAutoFit/>
          </a:bodyPr>
          <a:lstStyle/>
          <a:p>
            <a:r>
              <a:rPr lang="en-US" sz="825" dirty="0">
                <a:latin typeface="+mj-lt"/>
              </a:rPr>
              <a:t>Advanced RISC Machine Ltd</a:t>
            </a:r>
          </a:p>
        </p:txBody>
      </p:sp>
      <p:sp>
        <p:nvSpPr>
          <p:cNvPr id="11" name="TextBox 10"/>
          <p:cNvSpPr txBox="1"/>
          <p:nvPr/>
        </p:nvSpPr>
        <p:spPr>
          <a:xfrm>
            <a:off x="6985600" y="1856343"/>
            <a:ext cx="1242138" cy="346249"/>
          </a:xfrm>
          <a:prstGeom prst="rect">
            <a:avLst/>
          </a:prstGeom>
          <a:noFill/>
        </p:spPr>
        <p:txBody>
          <a:bodyPr wrap="square" rtlCol="0">
            <a:spAutoFit/>
          </a:bodyPr>
          <a:lstStyle/>
          <a:p>
            <a:r>
              <a:rPr lang="en-US" sz="825" b="1" dirty="0">
                <a:latin typeface="+mj-lt"/>
              </a:rPr>
              <a:t>Int</a:t>
            </a:r>
            <a:r>
              <a:rPr lang="en-US" sz="825" dirty="0">
                <a:latin typeface="+mj-lt"/>
              </a:rPr>
              <a:t>egrated </a:t>
            </a:r>
            <a:r>
              <a:rPr lang="en-US" sz="825" b="1" dirty="0">
                <a:latin typeface="+mj-lt"/>
              </a:rPr>
              <a:t>El</a:t>
            </a:r>
            <a:r>
              <a:rPr lang="en-US" sz="825" dirty="0">
                <a:latin typeface="+mj-lt"/>
              </a:rPr>
              <a:t>ectronics</a:t>
            </a:r>
          </a:p>
        </p:txBody>
      </p:sp>
    </p:spTree>
    <p:extLst>
      <p:ext uri="{BB962C8B-B14F-4D97-AF65-F5344CB8AC3E}">
        <p14:creationId xmlns:p14="http://schemas.microsoft.com/office/powerpoint/2010/main" val="1856248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966AE5-9CA5-D426-3939-614B0FD17E59}"/>
              </a:ext>
            </a:extLst>
          </p:cNvPr>
          <p:cNvSpPr>
            <a:spLocks noGrp="1"/>
          </p:cNvSpPr>
          <p:nvPr>
            <p:ph type="title"/>
          </p:nvPr>
        </p:nvSpPr>
        <p:spPr/>
        <p:txBody>
          <a:bodyPr/>
          <a:lstStyle/>
          <a:p>
            <a:r>
              <a:rPr lang="en-US" dirty="0"/>
              <a:t>Introduction</a:t>
            </a:r>
            <a:endParaRPr lang="aa-ET" dirty="0"/>
          </a:p>
        </p:txBody>
      </p:sp>
      <p:sp>
        <p:nvSpPr>
          <p:cNvPr id="3" name="Content Placeholder 2">
            <a:extLst>
              <a:ext uri="{FF2B5EF4-FFF2-40B4-BE49-F238E27FC236}">
                <a16:creationId xmlns:a16="http://schemas.microsoft.com/office/drawing/2014/main" xmlns="" id="{02750C72-36FC-367E-F255-E621D8A2612A}"/>
              </a:ext>
            </a:extLst>
          </p:cNvPr>
          <p:cNvSpPr>
            <a:spLocks noGrp="1"/>
          </p:cNvSpPr>
          <p:nvPr>
            <p:ph idx="1"/>
          </p:nvPr>
        </p:nvSpPr>
        <p:spPr/>
        <p:txBody>
          <a:bodyPr/>
          <a:lstStyle/>
          <a:p>
            <a:r>
              <a:rPr lang="en-US" dirty="0"/>
              <a:t>We follow ARM, and x86 processor architecture</a:t>
            </a:r>
          </a:p>
          <a:p>
            <a:r>
              <a:rPr lang="en-US" dirty="0"/>
              <a:t>X86:</a:t>
            </a:r>
          </a:p>
          <a:p>
            <a:pPr lvl="1"/>
            <a:r>
              <a:rPr lang="en-US" dirty="0"/>
              <a:t>Relies on CISC(Complex Instruction Set Computers)</a:t>
            </a:r>
          </a:p>
          <a:p>
            <a:pPr lvl="2"/>
            <a:r>
              <a:rPr lang="en-US" dirty="0"/>
              <a:t>decades of hard work</a:t>
            </a:r>
          </a:p>
          <a:p>
            <a:r>
              <a:rPr lang="en-US" dirty="0"/>
              <a:t>ARM:</a:t>
            </a:r>
          </a:p>
          <a:p>
            <a:pPr lvl="1"/>
            <a:r>
              <a:rPr lang="en-US" dirty="0"/>
              <a:t>Relies on RISC(Reduced Instruction set Architecture)</a:t>
            </a:r>
          </a:p>
          <a:p>
            <a:r>
              <a:rPr lang="en-US" dirty="0"/>
              <a:t>We will provide a brief overview of these systems</a:t>
            </a:r>
          </a:p>
          <a:p>
            <a:r>
              <a:rPr lang="en-US" dirty="0"/>
              <a:t>Intel is a leading manufacturer in specially non-embedded systems</a:t>
            </a:r>
          </a:p>
        </p:txBody>
      </p:sp>
      <p:sp>
        <p:nvSpPr>
          <p:cNvPr id="4" name="Footer Placeholder 3">
            <a:extLst>
              <a:ext uri="{FF2B5EF4-FFF2-40B4-BE49-F238E27FC236}">
                <a16:creationId xmlns:a16="http://schemas.microsoft.com/office/drawing/2014/main" xmlns="" id="{FFF4A7C2-E76D-CF8F-172C-FA1578906A57}"/>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4076311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7B343-0A50-06E1-F432-B28C6353E107}"/>
              </a:ext>
            </a:extLst>
          </p:cNvPr>
          <p:cNvSpPr>
            <a:spLocks noGrp="1"/>
          </p:cNvSpPr>
          <p:nvPr>
            <p:ph type="title"/>
          </p:nvPr>
        </p:nvSpPr>
        <p:spPr>
          <a:xfrm>
            <a:off x="484884" y="599712"/>
            <a:ext cx="7556313" cy="1116106"/>
          </a:xfrm>
        </p:spPr>
        <p:txBody>
          <a:bodyPr/>
          <a:lstStyle/>
          <a:p>
            <a:r>
              <a:rPr lang="en-US" dirty="0"/>
              <a:t>Evolution of Intel Microprocessor</a:t>
            </a:r>
            <a:endParaRPr lang="aa-ET" dirty="0"/>
          </a:p>
        </p:txBody>
      </p:sp>
      <p:sp>
        <p:nvSpPr>
          <p:cNvPr id="3" name="Content Placeholder 2">
            <a:extLst>
              <a:ext uri="{FF2B5EF4-FFF2-40B4-BE49-F238E27FC236}">
                <a16:creationId xmlns:a16="http://schemas.microsoft.com/office/drawing/2014/main" xmlns="" id="{729DFFB6-3F75-4738-C184-358755DF3DB1}"/>
              </a:ext>
            </a:extLst>
          </p:cNvPr>
          <p:cNvSpPr>
            <a:spLocks noGrp="1"/>
          </p:cNvSpPr>
          <p:nvPr>
            <p:ph idx="1"/>
          </p:nvPr>
        </p:nvSpPr>
        <p:spPr/>
        <p:txBody>
          <a:bodyPr/>
          <a:lstStyle/>
          <a:p>
            <a:r>
              <a:rPr lang="en-US" dirty="0"/>
              <a:t>8080:</a:t>
            </a:r>
          </a:p>
          <a:p>
            <a:pPr lvl="1"/>
            <a:r>
              <a:rPr lang="en-US" dirty="0"/>
              <a:t>World’s first general purpose microprocessor</a:t>
            </a:r>
          </a:p>
          <a:p>
            <a:pPr lvl="1"/>
            <a:r>
              <a:rPr lang="en-US" dirty="0"/>
              <a:t>8 bit machine</a:t>
            </a:r>
          </a:p>
          <a:p>
            <a:r>
              <a:rPr lang="en-US" dirty="0"/>
              <a:t>8086:</a:t>
            </a:r>
          </a:p>
          <a:p>
            <a:pPr lvl="1"/>
            <a:r>
              <a:rPr lang="en-US" dirty="0"/>
              <a:t>16 bit machine</a:t>
            </a:r>
          </a:p>
          <a:p>
            <a:pPr lvl="1"/>
            <a:r>
              <a:rPr lang="en-US" dirty="0"/>
              <a:t>First appearance of x86 architecture</a:t>
            </a:r>
          </a:p>
          <a:p>
            <a:pPr lvl="1"/>
            <a:r>
              <a:rPr lang="en-US" dirty="0"/>
              <a:t>Used in a IBM Pc</a:t>
            </a:r>
          </a:p>
        </p:txBody>
      </p:sp>
      <p:sp>
        <p:nvSpPr>
          <p:cNvPr id="4" name="Footer Placeholder 3">
            <a:extLst>
              <a:ext uri="{FF2B5EF4-FFF2-40B4-BE49-F238E27FC236}">
                <a16:creationId xmlns:a16="http://schemas.microsoft.com/office/drawing/2014/main" xmlns="" id="{AEFD336E-ECFE-0431-0517-66268C189D5F}"/>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75356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7B343-0A50-06E1-F432-B28C6353E107}"/>
              </a:ext>
            </a:extLst>
          </p:cNvPr>
          <p:cNvSpPr>
            <a:spLocks noGrp="1"/>
          </p:cNvSpPr>
          <p:nvPr>
            <p:ph type="title"/>
          </p:nvPr>
        </p:nvSpPr>
        <p:spPr/>
        <p:txBody>
          <a:bodyPr/>
          <a:lstStyle/>
          <a:p>
            <a:r>
              <a:rPr lang="en-US" dirty="0"/>
              <a:t>Evolution of Intel Microprocessor</a:t>
            </a:r>
            <a:endParaRPr lang="aa-ET" dirty="0"/>
          </a:p>
        </p:txBody>
      </p:sp>
      <p:sp>
        <p:nvSpPr>
          <p:cNvPr id="3" name="Content Placeholder 2">
            <a:extLst>
              <a:ext uri="{FF2B5EF4-FFF2-40B4-BE49-F238E27FC236}">
                <a16:creationId xmlns:a16="http://schemas.microsoft.com/office/drawing/2014/main" xmlns="" id="{729DFFB6-3F75-4738-C184-358755DF3DB1}"/>
              </a:ext>
            </a:extLst>
          </p:cNvPr>
          <p:cNvSpPr>
            <a:spLocks noGrp="1"/>
          </p:cNvSpPr>
          <p:nvPr>
            <p:ph idx="1"/>
          </p:nvPr>
        </p:nvSpPr>
        <p:spPr/>
        <p:txBody>
          <a:bodyPr/>
          <a:lstStyle/>
          <a:p>
            <a:r>
              <a:rPr lang="en-US" dirty="0"/>
              <a:t>80386:</a:t>
            </a:r>
          </a:p>
          <a:p>
            <a:pPr lvl="1"/>
            <a:r>
              <a:rPr lang="en-US" dirty="0"/>
              <a:t>32 Bit machine</a:t>
            </a:r>
          </a:p>
          <a:p>
            <a:pPr lvl="1"/>
            <a:r>
              <a:rPr lang="en-US" dirty="0"/>
              <a:t>First to use the concept of </a:t>
            </a:r>
            <a:r>
              <a:rPr lang="en-US" dirty="0" err="1"/>
              <a:t>MultiTasking</a:t>
            </a:r>
            <a:endParaRPr lang="en-US" dirty="0"/>
          </a:p>
          <a:p>
            <a:r>
              <a:rPr lang="en-US" dirty="0"/>
              <a:t>80486:</a:t>
            </a:r>
          </a:p>
          <a:p>
            <a:pPr lvl="1"/>
            <a:r>
              <a:rPr lang="en-US" dirty="0"/>
              <a:t>Powerful cache </a:t>
            </a:r>
            <a:r>
              <a:rPr lang="en-US" dirty="0" err="1"/>
              <a:t>tecnhnology</a:t>
            </a:r>
            <a:endParaRPr lang="en-US" dirty="0"/>
          </a:p>
        </p:txBody>
      </p:sp>
      <p:sp>
        <p:nvSpPr>
          <p:cNvPr id="4" name="Footer Placeholder 3">
            <a:extLst>
              <a:ext uri="{FF2B5EF4-FFF2-40B4-BE49-F238E27FC236}">
                <a16:creationId xmlns:a16="http://schemas.microsoft.com/office/drawing/2014/main" xmlns="" id="{AEFD336E-ECFE-0431-0517-66268C189D5F}"/>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127632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7B343-0A50-06E1-F432-B28C6353E107}"/>
              </a:ext>
            </a:extLst>
          </p:cNvPr>
          <p:cNvSpPr>
            <a:spLocks noGrp="1"/>
          </p:cNvSpPr>
          <p:nvPr>
            <p:ph type="title"/>
          </p:nvPr>
        </p:nvSpPr>
        <p:spPr/>
        <p:txBody>
          <a:bodyPr/>
          <a:lstStyle/>
          <a:p>
            <a:r>
              <a:rPr lang="en-US" dirty="0"/>
              <a:t>Evolution of Intel Microprocessor</a:t>
            </a:r>
            <a:endParaRPr lang="aa-ET" dirty="0"/>
          </a:p>
        </p:txBody>
      </p:sp>
      <p:sp>
        <p:nvSpPr>
          <p:cNvPr id="3" name="Content Placeholder 2">
            <a:extLst>
              <a:ext uri="{FF2B5EF4-FFF2-40B4-BE49-F238E27FC236}">
                <a16:creationId xmlns:a16="http://schemas.microsoft.com/office/drawing/2014/main" xmlns="" id="{729DFFB6-3F75-4738-C184-358755DF3DB1}"/>
              </a:ext>
            </a:extLst>
          </p:cNvPr>
          <p:cNvSpPr>
            <a:spLocks noGrp="1"/>
          </p:cNvSpPr>
          <p:nvPr>
            <p:ph idx="1"/>
          </p:nvPr>
        </p:nvSpPr>
        <p:spPr/>
        <p:txBody>
          <a:bodyPr/>
          <a:lstStyle/>
          <a:p>
            <a:r>
              <a:rPr lang="en-US" dirty="0"/>
              <a:t>Pentium:</a:t>
            </a:r>
          </a:p>
          <a:p>
            <a:pPr lvl="1"/>
            <a:r>
              <a:rPr lang="en-US" dirty="0"/>
              <a:t>Introduction of super scalar technology</a:t>
            </a:r>
          </a:p>
          <a:p>
            <a:r>
              <a:rPr lang="en-US" dirty="0"/>
              <a:t>Pentium-II:</a:t>
            </a:r>
          </a:p>
          <a:p>
            <a:pPr lvl="1"/>
            <a:r>
              <a:rPr lang="en-US" dirty="0"/>
              <a:t>MMX Technology </a:t>
            </a:r>
          </a:p>
          <a:p>
            <a:pPr lvl="1"/>
            <a:r>
              <a:rPr lang="en-US" dirty="0"/>
              <a:t>Process Video, Audio and Graphics Data</a:t>
            </a:r>
          </a:p>
          <a:p>
            <a:pPr lvl="1"/>
            <a:endParaRPr lang="en-US" dirty="0"/>
          </a:p>
          <a:p>
            <a:pPr marL="228600" lvl="1" indent="0">
              <a:buNone/>
            </a:pPr>
            <a:endParaRPr lang="en-US" dirty="0"/>
          </a:p>
        </p:txBody>
      </p:sp>
      <p:sp>
        <p:nvSpPr>
          <p:cNvPr id="4" name="Footer Placeholder 3">
            <a:extLst>
              <a:ext uri="{FF2B5EF4-FFF2-40B4-BE49-F238E27FC236}">
                <a16:creationId xmlns:a16="http://schemas.microsoft.com/office/drawing/2014/main" xmlns="" id="{AEFD336E-ECFE-0431-0517-66268C189D5F}"/>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1766563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7B343-0A50-06E1-F432-B28C6353E107}"/>
              </a:ext>
            </a:extLst>
          </p:cNvPr>
          <p:cNvSpPr>
            <a:spLocks noGrp="1"/>
          </p:cNvSpPr>
          <p:nvPr>
            <p:ph type="title"/>
          </p:nvPr>
        </p:nvSpPr>
        <p:spPr/>
        <p:txBody>
          <a:bodyPr/>
          <a:lstStyle/>
          <a:p>
            <a:r>
              <a:rPr lang="en-US" dirty="0"/>
              <a:t>Evolution of Intel Microprocessor</a:t>
            </a:r>
            <a:endParaRPr lang="aa-ET" dirty="0"/>
          </a:p>
        </p:txBody>
      </p:sp>
      <p:sp>
        <p:nvSpPr>
          <p:cNvPr id="3" name="Content Placeholder 2">
            <a:extLst>
              <a:ext uri="{FF2B5EF4-FFF2-40B4-BE49-F238E27FC236}">
                <a16:creationId xmlns:a16="http://schemas.microsoft.com/office/drawing/2014/main" xmlns="" id="{729DFFB6-3F75-4738-C184-358755DF3DB1}"/>
              </a:ext>
            </a:extLst>
          </p:cNvPr>
          <p:cNvSpPr>
            <a:spLocks noGrp="1"/>
          </p:cNvSpPr>
          <p:nvPr>
            <p:ph idx="1"/>
          </p:nvPr>
        </p:nvSpPr>
        <p:spPr/>
        <p:txBody>
          <a:bodyPr/>
          <a:lstStyle/>
          <a:p>
            <a:r>
              <a:rPr lang="en-US" dirty="0"/>
              <a:t>Pentium-III:</a:t>
            </a:r>
          </a:p>
          <a:p>
            <a:pPr lvl="1"/>
            <a:r>
              <a:rPr lang="en-US" dirty="0"/>
              <a:t>Additional Instruction</a:t>
            </a:r>
          </a:p>
          <a:p>
            <a:pPr lvl="1"/>
            <a:r>
              <a:rPr lang="en-US" dirty="0"/>
              <a:t>Process 3d Graphics Software</a:t>
            </a:r>
          </a:p>
          <a:p>
            <a:r>
              <a:rPr lang="en-US" dirty="0"/>
              <a:t>Pentium-IV:</a:t>
            </a:r>
          </a:p>
          <a:p>
            <a:pPr lvl="1"/>
            <a:r>
              <a:rPr lang="en-US" dirty="0"/>
              <a:t>Enhancement for Multimedia</a:t>
            </a:r>
          </a:p>
          <a:p>
            <a:pPr lvl="1"/>
            <a:endParaRPr lang="en-US" dirty="0"/>
          </a:p>
          <a:p>
            <a:pPr marL="228600" lvl="1" indent="0">
              <a:buNone/>
            </a:pPr>
            <a:endParaRPr lang="en-US" dirty="0"/>
          </a:p>
        </p:txBody>
      </p:sp>
      <p:sp>
        <p:nvSpPr>
          <p:cNvPr id="4" name="Footer Placeholder 3">
            <a:extLst>
              <a:ext uri="{FF2B5EF4-FFF2-40B4-BE49-F238E27FC236}">
                <a16:creationId xmlns:a16="http://schemas.microsoft.com/office/drawing/2014/main" xmlns="" id="{AEFD336E-ECFE-0431-0517-66268C189D5F}"/>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9514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for Performance</a:t>
            </a:r>
          </a:p>
        </p:txBody>
      </p:sp>
      <p:sp>
        <p:nvSpPr>
          <p:cNvPr id="3" name="Content Placeholder 2"/>
          <p:cNvSpPr>
            <a:spLocks noGrp="1"/>
          </p:cNvSpPr>
          <p:nvPr>
            <p:ph idx="1"/>
          </p:nvPr>
        </p:nvSpPr>
        <p:spPr>
          <a:xfrm>
            <a:off x="467544" y="1268760"/>
            <a:ext cx="7556313" cy="5184576"/>
          </a:xfrm>
        </p:spPr>
        <p:txBody>
          <a:bodyPr>
            <a:normAutofit fontScale="70000" lnSpcReduction="20000"/>
          </a:bodyPr>
          <a:lstStyle/>
          <a:p>
            <a:r>
              <a:rPr lang="en-US" dirty="0"/>
              <a:t>The cost of computer systems continues to drop dramatically, while the performance and capacity of those systems continue to rise equally dramatically</a:t>
            </a:r>
          </a:p>
          <a:p>
            <a:r>
              <a:rPr lang="en-US" dirty="0"/>
              <a:t>Today’s laptops have the computing power of an IBM mainframe from 10 or 15 years ago</a:t>
            </a:r>
          </a:p>
          <a:p>
            <a:r>
              <a:rPr lang="en-US" dirty="0"/>
              <a:t>Processors are so inexpensive that we now have microprocessors we throw away</a:t>
            </a:r>
          </a:p>
          <a:p>
            <a:r>
              <a:rPr lang="en-US" dirty="0"/>
              <a:t>Desktop applications that require the great power of today’s microprocessor-based systems include:</a:t>
            </a:r>
          </a:p>
          <a:p>
            <a:pPr lvl="1"/>
            <a:r>
              <a:rPr lang="en-US" dirty="0"/>
              <a:t>Image processing</a:t>
            </a:r>
          </a:p>
          <a:p>
            <a:pPr lvl="1"/>
            <a:r>
              <a:rPr lang="en-US" dirty="0"/>
              <a:t>Three-dimensional rendering</a:t>
            </a:r>
          </a:p>
          <a:p>
            <a:pPr lvl="1"/>
            <a:r>
              <a:rPr lang="en-US" dirty="0"/>
              <a:t>Speech recognition</a:t>
            </a:r>
          </a:p>
          <a:p>
            <a:pPr lvl="1"/>
            <a:r>
              <a:rPr lang="en-US" dirty="0"/>
              <a:t>Videoconferencing</a:t>
            </a:r>
          </a:p>
          <a:p>
            <a:pPr lvl="1"/>
            <a:r>
              <a:rPr lang="en-US" dirty="0"/>
              <a:t>Multimedia authoring </a:t>
            </a:r>
          </a:p>
          <a:p>
            <a:pPr lvl="1"/>
            <a:r>
              <a:rPr lang="en-US" dirty="0"/>
              <a:t>Voice and video annotation of files</a:t>
            </a:r>
          </a:p>
          <a:p>
            <a:pPr lvl="1"/>
            <a:r>
              <a:rPr lang="en-US" dirty="0"/>
              <a:t>Simulation modeling</a:t>
            </a:r>
          </a:p>
          <a:p>
            <a:pPr marL="228600" lvl="1">
              <a:spcBef>
                <a:spcPts val="2000"/>
              </a:spcBef>
              <a:buClr>
                <a:schemeClr val="accent1"/>
              </a:buClr>
            </a:pPr>
            <a:r>
              <a:rPr lang="en-US" sz="2100" dirty="0"/>
              <a:t>Businesses are relying on increasingly powerful servers to handle transaction and database processing and to support massive client/server networks that have replaced the huge mainframe computer centers of yesteryear</a:t>
            </a:r>
          </a:p>
          <a:p>
            <a:pPr marL="228600" lvl="1">
              <a:spcBef>
                <a:spcPts val="2000"/>
              </a:spcBef>
              <a:buClr>
                <a:schemeClr val="accent1"/>
              </a:buClr>
            </a:pPr>
            <a:r>
              <a:rPr lang="en-US" sz="2100" dirty="0"/>
              <a:t>Cloud service providers use massive high-performance banks of servers to satisfy high-volume, high-transaction-rate applications for a broad spectrum of clients</a:t>
            </a:r>
          </a:p>
        </p:txBody>
      </p:sp>
      <p:pic>
        <p:nvPicPr>
          <p:cNvPr id="5" name="Picture 4"/>
          <p:cNvPicPr>
            <a:picLocks noChangeAspect="1"/>
          </p:cNvPicPr>
          <p:nvPr/>
        </p:nvPicPr>
        <p:blipFill>
          <a:blip r:embed="rId3"/>
          <a:stretch>
            <a:fillRect/>
          </a:stretch>
        </p:blipFill>
        <p:spPr>
          <a:xfrm rot="657724">
            <a:off x="6213239" y="3241397"/>
            <a:ext cx="1961927" cy="1545761"/>
          </a:xfrm>
          <a:prstGeom prst="rect">
            <a:avLst/>
          </a:prstGeom>
          <a:effectLst>
            <a:softEdge rad="177800"/>
          </a:effectLst>
        </p:spPr>
      </p:pic>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33460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7B343-0A50-06E1-F432-B28C6353E107}"/>
              </a:ext>
            </a:extLst>
          </p:cNvPr>
          <p:cNvSpPr>
            <a:spLocks noGrp="1"/>
          </p:cNvSpPr>
          <p:nvPr>
            <p:ph type="title"/>
          </p:nvPr>
        </p:nvSpPr>
        <p:spPr/>
        <p:txBody>
          <a:bodyPr/>
          <a:lstStyle/>
          <a:p>
            <a:r>
              <a:rPr lang="en-US" dirty="0"/>
              <a:t>Evolution of Intel Microprocessor</a:t>
            </a:r>
            <a:endParaRPr lang="aa-ET" dirty="0"/>
          </a:p>
        </p:txBody>
      </p:sp>
      <p:sp>
        <p:nvSpPr>
          <p:cNvPr id="3" name="Content Placeholder 2">
            <a:extLst>
              <a:ext uri="{FF2B5EF4-FFF2-40B4-BE49-F238E27FC236}">
                <a16:creationId xmlns:a16="http://schemas.microsoft.com/office/drawing/2014/main" xmlns="" id="{729DFFB6-3F75-4738-C184-358755DF3DB1}"/>
              </a:ext>
            </a:extLst>
          </p:cNvPr>
          <p:cNvSpPr>
            <a:spLocks noGrp="1"/>
          </p:cNvSpPr>
          <p:nvPr>
            <p:ph idx="1"/>
          </p:nvPr>
        </p:nvSpPr>
        <p:spPr/>
        <p:txBody>
          <a:bodyPr/>
          <a:lstStyle/>
          <a:p>
            <a:r>
              <a:rPr lang="en-US" dirty="0"/>
              <a:t>Core:</a:t>
            </a:r>
          </a:p>
          <a:p>
            <a:pPr lvl="1"/>
            <a:r>
              <a:rPr lang="en-US" dirty="0"/>
              <a:t>First x86 processor with dual core</a:t>
            </a:r>
          </a:p>
          <a:p>
            <a:pPr lvl="1"/>
            <a:r>
              <a:rPr lang="en-US" dirty="0"/>
              <a:t>Two processors on a single chip</a:t>
            </a:r>
          </a:p>
          <a:p>
            <a:r>
              <a:rPr lang="en-US" dirty="0"/>
              <a:t>Core 2:</a:t>
            </a:r>
          </a:p>
          <a:p>
            <a:pPr lvl="1"/>
            <a:r>
              <a:rPr lang="en-US" dirty="0"/>
              <a:t>Extension of Architecture</a:t>
            </a:r>
          </a:p>
          <a:p>
            <a:pPr lvl="1"/>
            <a:r>
              <a:rPr lang="en-US" dirty="0"/>
              <a:t>64 Bits</a:t>
            </a:r>
          </a:p>
          <a:p>
            <a:pPr lvl="1"/>
            <a:endParaRPr lang="en-US" dirty="0"/>
          </a:p>
          <a:p>
            <a:pPr marL="228600" lvl="1" indent="0">
              <a:buNone/>
            </a:pPr>
            <a:endParaRPr lang="en-US" dirty="0"/>
          </a:p>
        </p:txBody>
      </p:sp>
      <p:sp>
        <p:nvSpPr>
          <p:cNvPr id="4" name="Footer Placeholder 3">
            <a:extLst>
              <a:ext uri="{FF2B5EF4-FFF2-40B4-BE49-F238E27FC236}">
                <a16:creationId xmlns:a16="http://schemas.microsoft.com/office/drawing/2014/main" xmlns="" id="{AEFD336E-ECFE-0431-0517-66268C189D5F}"/>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20818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C2007-C062-BC27-844D-B05E871DC39A}"/>
              </a:ext>
            </a:extLst>
          </p:cNvPr>
          <p:cNvSpPr>
            <a:spLocks noGrp="1"/>
          </p:cNvSpPr>
          <p:nvPr>
            <p:ph type="title"/>
          </p:nvPr>
        </p:nvSpPr>
        <p:spPr/>
        <p:txBody>
          <a:bodyPr/>
          <a:lstStyle/>
          <a:p>
            <a:r>
              <a:rPr lang="en-US" dirty="0"/>
              <a:t>ARM Architecture</a:t>
            </a:r>
            <a:endParaRPr lang="aa-ET" dirty="0"/>
          </a:p>
        </p:txBody>
      </p:sp>
      <p:sp>
        <p:nvSpPr>
          <p:cNvPr id="3" name="Content Placeholder 2">
            <a:extLst>
              <a:ext uri="{FF2B5EF4-FFF2-40B4-BE49-F238E27FC236}">
                <a16:creationId xmlns:a16="http://schemas.microsoft.com/office/drawing/2014/main" xmlns="" id="{D0DC1A80-49E3-C2BC-8904-1E59600F6181}"/>
              </a:ext>
            </a:extLst>
          </p:cNvPr>
          <p:cNvSpPr>
            <a:spLocks noGrp="1"/>
          </p:cNvSpPr>
          <p:nvPr>
            <p:ph idx="1"/>
          </p:nvPr>
        </p:nvSpPr>
        <p:spPr/>
        <p:txBody>
          <a:bodyPr/>
          <a:lstStyle/>
          <a:p>
            <a:r>
              <a:rPr lang="en-US" dirty="0"/>
              <a:t>Evolved from RISC design principles</a:t>
            </a:r>
          </a:p>
          <a:p>
            <a:r>
              <a:rPr lang="en-US" dirty="0"/>
              <a:t>Used in Embedded System</a:t>
            </a:r>
            <a:endParaRPr lang="aa-ET" dirty="0"/>
          </a:p>
        </p:txBody>
      </p:sp>
      <p:sp>
        <p:nvSpPr>
          <p:cNvPr id="4" name="Footer Placeholder 3">
            <a:extLst>
              <a:ext uri="{FF2B5EF4-FFF2-40B4-BE49-F238E27FC236}">
                <a16:creationId xmlns:a16="http://schemas.microsoft.com/office/drawing/2014/main" xmlns="" id="{12F3DF05-9CC2-D21B-3F7D-2B2F9A77C2EA}"/>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712184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half" idx="2"/>
          </p:nvPr>
        </p:nvSpPr>
        <p:spPr>
          <a:xfrm>
            <a:off x="1485900" y="1600200"/>
            <a:ext cx="4400550" cy="4057650"/>
          </a:xfrm>
        </p:spPr>
        <p:txBody>
          <a:bodyPr>
            <a:normAutofit lnSpcReduction="10000"/>
          </a:bodyPr>
          <a:lstStyle/>
          <a:p>
            <a:r>
              <a:rPr lang="en-US" sz="2025" dirty="0">
                <a:solidFill>
                  <a:schemeClr val="tx2"/>
                </a:solidFill>
              </a:rPr>
              <a:t>General definition:</a:t>
            </a:r>
          </a:p>
          <a:p>
            <a:endParaRPr lang="en-US" sz="2025" dirty="0"/>
          </a:p>
          <a:p>
            <a:r>
              <a:rPr lang="en-US" sz="2025" dirty="0"/>
              <a:t>“A combination of computer </a:t>
            </a:r>
          </a:p>
          <a:p>
            <a:r>
              <a:rPr lang="en-US" sz="2025" dirty="0"/>
              <a:t>hardware and software, and perhaps additional mechanical or other parts, designed to perform a dedicated function. In many cases, embedded systems are part of a larger system or product, as in the case of an antilock braking system in a car.”</a:t>
            </a:r>
          </a:p>
        </p:txBody>
      </p:sp>
      <p:sp>
        <p:nvSpPr>
          <p:cNvPr id="7" name="Slide Number Placeholder 6"/>
          <p:cNvSpPr>
            <a:spLocks noGrp="1"/>
          </p:cNvSpPr>
          <p:nvPr>
            <p:ph type="sldNum" sz="quarter" idx="12"/>
          </p:nvPr>
        </p:nvSpPr>
        <p:spPr/>
        <p:txBody>
          <a:bodyPr/>
          <a:lstStyle/>
          <a:p>
            <a:fld id="{8AF02B71-8991-4516-A01E-F1A9ACD28BDC}" type="slidenum">
              <a:rPr lang="en-US" smtClean="0"/>
              <a:pPr/>
              <a:t>32</a:t>
            </a:fld>
            <a:endParaRPr lang="en-US"/>
          </a:p>
        </p:txBody>
      </p:sp>
      <p:sp>
        <p:nvSpPr>
          <p:cNvPr id="4" name="Rectangle 3"/>
          <p:cNvSpPr/>
          <p:nvPr/>
        </p:nvSpPr>
        <p:spPr>
          <a:xfrm>
            <a:off x="6229351" y="1600200"/>
            <a:ext cx="1733167" cy="438582"/>
          </a:xfrm>
          <a:prstGeom prst="rect">
            <a:avLst/>
          </a:prstGeom>
        </p:spPr>
        <p:txBody>
          <a:bodyPr wrap="none">
            <a:spAutoFit/>
          </a:bodyPr>
          <a:lstStyle/>
          <a:p>
            <a:r>
              <a:rPr lang="en-GB" sz="2250" dirty="0">
                <a:solidFill>
                  <a:schemeClr val="bg1"/>
                </a:solidFill>
                <a:latin typeface="+mj-lt"/>
                <a:ea typeface="+mj-ea"/>
                <a:cs typeface="+mj-cs"/>
              </a:rPr>
              <a:t>Embedded</a:t>
            </a:r>
            <a:r>
              <a:rPr lang="en-GB" sz="1800" dirty="0">
                <a:solidFill>
                  <a:schemeClr val="bg1"/>
                </a:solidFill>
              </a:rPr>
              <a:t> </a:t>
            </a:r>
            <a:endParaRPr lang="en-US" sz="1800" dirty="0">
              <a:solidFill>
                <a:schemeClr val="bg1"/>
              </a:solidFill>
            </a:endParaRPr>
          </a:p>
        </p:txBody>
      </p:sp>
      <p:sp>
        <p:nvSpPr>
          <p:cNvPr id="5" name="Rectangle 4"/>
          <p:cNvSpPr/>
          <p:nvPr/>
        </p:nvSpPr>
        <p:spPr>
          <a:xfrm>
            <a:off x="6343650" y="2038782"/>
            <a:ext cx="1485900" cy="438582"/>
          </a:xfrm>
          <a:prstGeom prst="rect">
            <a:avLst/>
          </a:prstGeom>
        </p:spPr>
        <p:txBody>
          <a:bodyPr wrap="square">
            <a:spAutoFit/>
          </a:bodyPr>
          <a:lstStyle/>
          <a:p>
            <a:pPr algn="ctr"/>
            <a:r>
              <a:rPr lang="en-GB" sz="2250" dirty="0">
                <a:solidFill>
                  <a:srgbClr val="FFFFFF"/>
                </a:solidFill>
                <a:latin typeface="+mj-lt"/>
                <a:ea typeface="+mj-ea"/>
                <a:cs typeface="+mj-cs"/>
              </a:rPr>
              <a:t>Systems</a:t>
            </a:r>
            <a:endParaRPr lang="en-US" sz="2250" dirty="0">
              <a:solidFill>
                <a:srgbClr val="FFFFFF"/>
              </a:solidFill>
              <a:latin typeface="+mj-lt"/>
              <a:ea typeface="+mj-ea"/>
              <a:cs typeface="+mj-cs"/>
            </a:endParaRPr>
          </a:p>
        </p:txBody>
      </p:sp>
      <p:sp useBgFill="1">
        <p:nvSpPr>
          <p:cNvPr id="6" name="TextBox 5"/>
          <p:cNvSpPr txBox="1"/>
          <p:nvPr/>
        </p:nvSpPr>
        <p:spPr>
          <a:xfrm>
            <a:off x="1314451" y="4343400"/>
            <a:ext cx="249613" cy="369332"/>
          </a:xfrm>
          <a:prstGeom prst="rect">
            <a:avLst/>
          </a:prstGeom>
        </p:spPr>
        <p:txBody>
          <a:bodyPr wrap="square" rtlCol="0">
            <a:spAutoFit/>
          </a:bodyPr>
          <a:lstStyle/>
          <a:p>
            <a:endParaRPr lang="en-US" sz="1800" dirty="0"/>
          </a:p>
        </p:txBody>
      </p:sp>
      <p:pic>
        <p:nvPicPr>
          <p:cNvPr id="8" name="Picture 7"/>
          <p:cNvPicPr>
            <a:picLocks noChangeAspect="1"/>
          </p:cNvPicPr>
          <p:nvPr/>
        </p:nvPicPr>
        <p:blipFill>
          <a:blip r:embed="rId3"/>
          <a:stretch>
            <a:fillRect/>
          </a:stretch>
        </p:blipFill>
        <p:spPr>
          <a:xfrm>
            <a:off x="6229350" y="4229100"/>
            <a:ext cx="1600200" cy="1600200"/>
          </a:xfrm>
          <a:prstGeom prst="rect">
            <a:avLst/>
          </a:prstGeom>
        </p:spPr>
      </p:pic>
    </p:spTree>
    <p:extLst>
      <p:ext uri="{BB962C8B-B14F-4D97-AF65-F5344CB8AC3E}">
        <p14:creationId xmlns:p14="http://schemas.microsoft.com/office/powerpoint/2010/main" val="382147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0EB342-BBD1-5781-0CFE-7F9F1AA0FB83}"/>
              </a:ext>
            </a:extLst>
          </p:cNvPr>
          <p:cNvSpPr>
            <a:spLocks noGrp="1"/>
          </p:cNvSpPr>
          <p:nvPr>
            <p:ph type="title"/>
          </p:nvPr>
        </p:nvSpPr>
        <p:spPr/>
        <p:txBody>
          <a:bodyPr/>
          <a:lstStyle/>
          <a:p>
            <a:r>
              <a:rPr lang="en-US" dirty="0"/>
              <a:t>Embedded Systems</a:t>
            </a:r>
            <a:endParaRPr lang="aa-ET" dirty="0"/>
          </a:p>
        </p:txBody>
      </p:sp>
      <p:sp>
        <p:nvSpPr>
          <p:cNvPr id="4" name="Footer Placeholder 3">
            <a:extLst>
              <a:ext uri="{FF2B5EF4-FFF2-40B4-BE49-F238E27FC236}">
                <a16:creationId xmlns:a16="http://schemas.microsoft.com/office/drawing/2014/main" xmlns="" id="{03162694-B034-162A-F781-A343EB4686CA}"/>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5" name="Content Placeholder 4">
            <a:extLst>
              <a:ext uri="{FF2B5EF4-FFF2-40B4-BE49-F238E27FC236}">
                <a16:creationId xmlns:a16="http://schemas.microsoft.com/office/drawing/2014/main" xmlns="" id="{EE07D1CF-CBBC-C2D1-976C-1C44CAE74F0A}"/>
              </a:ext>
            </a:extLst>
          </p:cNvPr>
          <p:cNvPicPr>
            <a:picLocks noGrp="1" noChangeAspect="1"/>
          </p:cNvPicPr>
          <p:nvPr>
            <p:ph idx="1"/>
          </p:nvPr>
        </p:nvPicPr>
        <p:blipFill>
          <a:blip r:embed="rId2"/>
          <a:stretch>
            <a:fillRect/>
          </a:stretch>
        </p:blipFill>
        <p:spPr>
          <a:xfrm>
            <a:off x="498475" y="2237104"/>
            <a:ext cx="7556500" cy="3633155"/>
          </a:xfrm>
          <a:prstGeom prst="rect">
            <a:avLst/>
          </a:prstGeom>
        </p:spPr>
      </p:pic>
    </p:spTree>
    <p:extLst>
      <p:ext uri="{BB962C8B-B14F-4D97-AF65-F5344CB8AC3E}">
        <p14:creationId xmlns:p14="http://schemas.microsoft.com/office/powerpoint/2010/main" val="2390298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C56386-52BC-40E4-89BA-037CC4A00057}"/>
              </a:ext>
            </a:extLst>
          </p:cNvPr>
          <p:cNvSpPr>
            <a:spLocks noGrp="1"/>
          </p:cNvSpPr>
          <p:nvPr>
            <p:ph type="title"/>
          </p:nvPr>
        </p:nvSpPr>
        <p:spPr/>
        <p:txBody>
          <a:bodyPr/>
          <a:lstStyle/>
          <a:p>
            <a:r>
              <a:rPr lang="en-US" dirty="0"/>
              <a:t>Benefits and Drawbacks</a:t>
            </a:r>
            <a:endParaRPr lang="aa-ET" dirty="0"/>
          </a:p>
        </p:txBody>
      </p:sp>
      <p:sp>
        <p:nvSpPr>
          <p:cNvPr id="4" name="Footer Placeholder 3">
            <a:extLst>
              <a:ext uri="{FF2B5EF4-FFF2-40B4-BE49-F238E27FC236}">
                <a16:creationId xmlns:a16="http://schemas.microsoft.com/office/drawing/2014/main" xmlns="" id="{E439E7C7-A200-4AA5-006D-9F290B258C7A}"/>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5" name="Content Placeholder 4">
            <a:extLst>
              <a:ext uri="{FF2B5EF4-FFF2-40B4-BE49-F238E27FC236}">
                <a16:creationId xmlns:a16="http://schemas.microsoft.com/office/drawing/2014/main" xmlns="" id="{3B542EE9-E9D0-44B2-9DEF-461F2959024B}"/>
              </a:ext>
            </a:extLst>
          </p:cNvPr>
          <p:cNvPicPr>
            <a:picLocks noGrp="1" noChangeAspect="1"/>
          </p:cNvPicPr>
          <p:nvPr>
            <p:ph idx="1"/>
          </p:nvPr>
        </p:nvPicPr>
        <p:blipFill>
          <a:blip r:embed="rId2"/>
          <a:stretch>
            <a:fillRect/>
          </a:stretch>
        </p:blipFill>
        <p:spPr>
          <a:xfrm>
            <a:off x="899592" y="1861802"/>
            <a:ext cx="6935957" cy="4300180"/>
          </a:xfrm>
          <a:prstGeom prst="rect">
            <a:avLst/>
          </a:prstGeom>
        </p:spPr>
      </p:pic>
    </p:spTree>
    <p:extLst>
      <p:ext uri="{BB962C8B-B14F-4D97-AF65-F5344CB8AC3E}">
        <p14:creationId xmlns:p14="http://schemas.microsoft.com/office/powerpoint/2010/main" val="3431736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44882-CFBB-9726-04F6-6376B11BC19A}"/>
              </a:ext>
            </a:extLst>
          </p:cNvPr>
          <p:cNvSpPr>
            <a:spLocks noGrp="1"/>
          </p:cNvSpPr>
          <p:nvPr>
            <p:ph type="title"/>
          </p:nvPr>
        </p:nvSpPr>
        <p:spPr/>
        <p:txBody>
          <a:bodyPr/>
          <a:lstStyle/>
          <a:p>
            <a:r>
              <a:rPr lang="en-US" dirty="0"/>
              <a:t>Embedded System</a:t>
            </a:r>
            <a:endParaRPr lang="aa-ET" dirty="0"/>
          </a:p>
        </p:txBody>
      </p:sp>
      <p:sp>
        <p:nvSpPr>
          <p:cNvPr id="4" name="Footer Placeholder 3">
            <a:extLst>
              <a:ext uri="{FF2B5EF4-FFF2-40B4-BE49-F238E27FC236}">
                <a16:creationId xmlns:a16="http://schemas.microsoft.com/office/drawing/2014/main" xmlns="" id="{6F95BA66-CF63-AB0F-4203-B0598D229F1B}"/>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5" name="Content Placeholder 4">
            <a:extLst>
              <a:ext uri="{FF2B5EF4-FFF2-40B4-BE49-F238E27FC236}">
                <a16:creationId xmlns:a16="http://schemas.microsoft.com/office/drawing/2014/main" xmlns="" id="{3810BD9B-FACC-1E04-49EC-3BCFEAF7E76B}"/>
              </a:ext>
            </a:extLst>
          </p:cNvPr>
          <p:cNvPicPr>
            <a:picLocks noGrp="1" noChangeAspect="1"/>
          </p:cNvPicPr>
          <p:nvPr>
            <p:ph idx="1"/>
          </p:nvPr>
        </p:nvPicPr>
        <p:blipFill>
          <a:blip r:embed="rId2"/>
          <a:stretch>
            <a:fillRect/>
          </a:stretch>
        </p:blipFill>
        <p:spPr>
          <a:xfrm>
            <a:off x="498475" y="2147283"/>
            <a:ext cx="7556500" cy="3812797"/>
          </a:xfrm>
          <a:prstGeom prst="rect">
            <a:avLst/>
          </a:prstGeom>
        </p:spPr>
      </p:pic>
    </p:spTree>
    <p:extLst>
      <p:ext uri="{BB962C8B-B14F-4D97-AF65-F5344CB8AC3E}">
        <p14:creationId xmlns:p14="http://schemas.microsoft.com/office/powerpoint/2010/main" val="35923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8AF02B71-8991-4516-A01E-F1A9ACD28BDC}" type="slidenum">
              <a:rPr lang="en-US" smtClean="0"/>
              <a:pPr/>
              <a:t>36</a:t>
            </a:fld>
            <a:endParaRPr lang="en-US"/>
          </a:p>
        </p:txBody>
      </p:sp>
      <p:sp>
        <p:nvSpPr>
          <p:cNvPr id="8" name="Title 7"/>
          <p:cNvSpPr>
            <a:spLocks noGrp="1"/>
          </p:cNvSpPr>
          <p:nvPr>
            <p:ph type="title" idx="4294967295"/>
          </p:nvPr>
        </p:nvSpPr>
        <p:spPr>
          <a:xfrm>
            <a:off x="942007" y="1114427"/>
            <a:ext cx="6858000" cy="800100"/>
          </a:xfrm>
        </p:spPr>
        <p:txBody>
          <a:bodyPr/>
          <a:lstStyle/>
          <a:p>
            <a:pPr algn="ctr"/>
            <a:r>
              <a:rPr lang="en-US" sz="2250" dirty="0">
                <a:effectLst>
                  <a:outerShdw blurRad="38100" dist="38100" dir="2700000" algn="tl">
                    <a:srgbClr val="000000">
                      <a:alpha val="43137"/>
                    </a:srgbClr>
                  </a:outerShdw>
                </a:effectLst>
                <a:latin typeface="Rockwell (Headings)"/>
                <a:cs typeface="Rockwell (Headings)"/>
              </a:rPr>
              <a:t>Table 2.7</a:t>
            </a:r>
            <a:br>
              <a:rPr lang="en-US" sz="2250" dirty="0">
                <a:effectLst>
                  <a:outerShdw blurRad="38100" dist="38100" dir="2700000" algn="tl">
                    <a:srgbClr val="000000">
                      <a:alpha val="43137"/>
                    </a:srgbClr>
                  </a:outerShdw>
                </a:effectLst>
                <a:latin typeface="Rockwell (Headings)"/>
                <a:cs typeface="Rockwell (Headings)"/>
              </a:rPr>
            </a:br>
            <a:r>
              <a:rPr lang="en-US" sz="2250" dirty="0">
                <a:effectLst>
                  <a:outerShdw blurRad="38100" dist="38100" dir="2700000" algn="tl">
                    <a:srgbClr val="000000">
                      <a:alpha val="43137"/>
                    </a:srgbClr>
                  </a:outerShdw>
                </a:effectLst>
                <a:latin typeface="Rockwell (Headings)"/>
                <a:cs typeface="Rockwell (Headings)"/>
              </a:rPr>
              <a:t>Examples of Embedded Systems and Their Markets</a:t>
            </a:r>
          </a:p>
        </p:txBody>
      </p:sp>
      <p:pic>
        <p:nvPicPr>
          <p:cNvPr id="6" name="Picture 5"/>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657350" y="2057401"/>
            <a:ext cx="5427314" cy="4124305"/>
          </a:xfrm>
          <a:prstGeom prst="rect">
            <a:avLst/>
          </a:prstGeom>
        </p:spPr>
      </p:pic>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1790701" y="2322690"/>
            <a:ext cx="6515099" cy="389792"/>
          </a:xfrm>
          <a:prstGeom prst="rect">
            <a:avLst/>
          </a:prstGeom>
        </p:spPr>
      </p:pic>
      <p:sp>
        <p:nvSpPr>
          <p:cNvPr id="9" name="TextBox 8"/>
          <p:cNvSpPr txBox="1"/>
          <p:nvPr/>
        </p:nvSpPr>
        <p:spPr>
          <a:xfrm>
            <a:off x="2514601" y="2343150"/>
            <a:ext cx="679450" cy="369332"/>
          </a:xfrm>
          <a:prstGeom prst="rect">
            <a:avLst/>
          </a:prstGeom>
          <a:solidFill>
            <a:srgbClr val="CCFFCC"/>
          </a:solidFill>
        </p:spPr>
        <p:txBody>
          <a:bodyPr wrap="square" rtlCol="0">
            <a:spAutoFit/>
          </a:bodyPr>
          <a:lstStyle/>
          <a:p>
            <a:endParaRPr lang="en-US" sz="1800" dirty="0"/>
          </a:p>
        </p:txBody>
      </p:sp>
    </p:spTree>
    <p:extLst>
      <p:ext uri="{BB962C8B-B14F-4D97-AF65-F5344CB8AC3E}">
        <p14:creationId xmlns:p14="http://schemas.microsoft.com/office/powerpoint/2010/main" val="722506022"/>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600201" y="1028700"/>
            <a:ext cx="5667235" cy="742950"/>
          </a:xfrm>
        </p:spPr>
        <p:txBody>
          <a:bodyPr/>
          <a:lstStyle/>
          <a:p>
            <a:pPr algn="ctr"/>
            <a:r>
              <a:rPr lang="en-GB" sz="1800" dirty="0">
                <a:effectLst>
                  <a:outerShdw blurRad="38100" dist="38100" dir="2700000" algn="tl">
                    <a:srgbClr val="000000">
                      <a:alpha val="43137"/>
                    </a:srgbClr>
                  </a:outerShdw>
                </a:effectLst>
              </a:rPr>
              <a:t>Figure 2.12</a:t>
            </a:r>
            <a:br>
              <a:rPr lang="en-GB" sz="1800" dirty="0">
                <a:effectLst>
                  <a:outerShdw blurRad="38100" dist="38100" dir="2700000" algn="tl">
                    <a:srgbClr val="000000">
                      <a:alpha val="43137"/>
                    </a:srgbClr>
                  </a:outerShdw>
                </a:effectLst>
              </a:rPr>
            </a:br>
            <a:r>
              <a:rPr lang="en-GB" sz="1800" dirty="0">
                <a:effectLst>
                  <a:outerShdw blurRad="38100" dist="38100" dir="2700000" algn="tl">
                    <a:srgbClr val="000000">
                      <a:alpha val="43137"/>
                    </a:srgbClr>
                  </a:outerShdw>
                </a:effectLst>
              </a:rPr>
              <a:t>Possible Organization of an Embedded System</a:t>
            </a:r>
          </a:p>
        </p:txBody>
      </p:sp>
      <p:sp>
        <p:nvSpPr>
          <p:cNvPr id="4" name="Slide Number Placeholder 3"/>
          <p:cNvSpPr>
            <a:spLocks noGrp="1"/>
          </p:cNvSpPr>
          <p:nvPr>
            <p:ph type="sldNum" sz="quarter" idx="12"/>
          </p:nvPr>
        </p:nvSpPr>
        <p:spPr/>
        <p:txBody>
          <a:bodyPr/>
          <a:lstStyle/>
          <a:p>
            <a:fld id="{8AF02B71-8991-4516-A01E-F1A9ACD28BDC}" type="slidenum">
              <a:rPr lang="en-US" smtClean="0"/>
              <a:pPr/>
              <a:t>37</a:t>
            </a:fld>
            <a:endParaRPr lang="en-US"/>
          </a:p>
        </p:txBody>
      </p:sp>
      <p:pic>
        <p:nvPicPr>
          <p:cNvPr id="5" name="Picture 4" descr="f1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0909" r="7059" b="21364"/>
              <a:stretch>
                <a:fillRect/>
              </a:stretch>
            </p:blipFill>
          </mc:Choice>
          <mc:Fallback>
            <p:blipFill>
              <a:blip r:embed="rId4"/>
              <a:srcRect l="4706" t="20909" r="7059" b="21364"/>
              <a:stretch>
                <a:fillRect/>
              </a:stretch>
            </p:blipFill>
          </mc:Fallback>
        </mc:AlternateContent>
        <p:spPr>
          <a:xfrm>
            <a:off x="2057401" y="1919370"/>
            <a:ext cx="4864340" cy="4081381"/>
          </a:xfrm>
          <a:prstGeom prst="rect">
            <a:avLst/>
          </a:prstGeom>
        </p:spPr>
      </p:pic>
      <p:sp>
        <p:nvSpPr>
          <p:cNvPr id="6" name="TextBox 5"/>
          <p:cNvSpPr txBox="1"/>
          <p:nvPr/>
        </p:nvSpPr>
        <p:spPr>
          <a:xfrm>
            <a:off x="1385646" y="2186863"/>
            <a:ext cx="1296144" cy="900246"/>
          </a:xfrm>
          <a:prstGeom prst="rect">
            <a:avLst/>
          </a:prstGeom>
          <a:noFill/>
        </p:spPr>
        <p:txBody>
          <a:bodyPr wrap="square" rtlCol="0">
            <a:spAutoFit/>
          </a:bodyPr>
          <a:lstStyle/>
          <a:p>
            <a:r>
              <a:rPr lang="en-US" sz="1050" dirty="0"/>
              <a:t>Field-Programmable Gate Array/Application-Specific Integrated Circuit</a:t>
            </a:r>
          </a:p>
        </p:txBody>
      </p:sp>
    </p:spTree>
    <p:extLst>
      <p:ext uri="{BB962C8B-B14F-4D97-AF65-F5344CB8AC3E}">
        <p14:creationId xmlns:p14="http://schemas.microsoft.com/office/powerpoint/2010/main" val="155495556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115616" y="753829"/>
            <a:ext cx="5469590" cy="837080"/>
          </a:xfrm>
        </p:spPr>
        <p:txBody>
          <a:bodyPr/>
          <a:lstStyle/>
          <a:p>
            <a:r>
              <a:rPr lang="en-GB" dirty="0">
                <a:effectLst>
                  <a:outerShdw blurRad="38100" dist="38100" dir="2700000" algn="tl">
                    <a:srgbClr val="000000">
                      <a:alpha val="43137"/>
                    </a:srgbClr>
                  </a:outerShdw>
                </a:effectLst>
              </a:rPr>
              <a:t>Acorn RISC Machine (ARM)  </a:t>
            </a:r>
          </a:p>
        </p:txBody>
      </p:sp>
      <p:sp>
        <p:nvSpPr>
          <p:cNvPr id="27" name="Content Placeholder 26"/>
          <p:cNvSpPr>
            <a:spLocks noGrp="1"/>
          </p:cNvSpPr>
          <p:nvPr>
            <p:ph sz="half" idx="1"/>
          </p:nvPr>
        </p:nvSpPr>
        <p:spPr/>
        <p:txBody>
          <a:bodyPr/>
          <a:lstStyle/>
          <a:p>
            <a:r>
              <a:rPr lang="en-US" dirty="0"/>
              <a:t>Family of RISC-based microprocessors and microcontrollers</a:t>
            </a:r>
          </a:p>
          <a:p>
            <a:r>
              <a:rPr lang="en-US" dirty="0"/>
              <a:t>Designs microprocessor and multicore architectures and licenses them to manufacturers</a:t>
            </a:r>
          </a:p>
          <a:p>
            <a:r>
              <a:rPr lang="en-US" dirty="0" smtClean="0"/>
              <a:t>Chips are high-speed processors that are known for their small die size and low power requirements</a:t>
            </a:r>
            <a:endParaRPr lang="en-US" dirty="0"/>
          </a:p>
        </p:txBody>
      </p:sp>
      <p:sp>
        <p:nvSpPr>
          <p:cNvPr id="28" name="Content Placeholder 27"/>
          <p:cNvSpPr>
            <a:spLocks noGrp="1"/>
          </p:cNvSpPr>
          <p:nvPr>
            <p:ph sz="half" idx="2"/>
          </p:nvPr>
        </p:nvSpPr>
        <p:spPr/>
        <p:txBody>
          <a:bodyPr/>
          <a:lstStyle/>
          <a:p>
            <a:r>
              <a:rPr lang="en-US" dirty="0"/>
              <a:t>Widely used in PDAs and other handheld devices</a:t>
            </a:r>
          </a:p>
          <a:p>
            <a:r>
              <a:rPr lang="en-US" dirty="0"/>
              <a:t>Chips are the processors in iPod and iPhone devices</a:t>
            </a:r>
          </a:p>
          <a:p>
            <a:r>
              <a:rPr lang="en-US" dirty="0"/>
              <a:t>Most widely used embedded processor architecture</a:t>
            </a:r>
          </a:p>
          <a:p>
            <a:r>
              <a:rPr lang="en-US" dirty="0"/>
              <a:t>Most widely used processor architecture of any kind</a:t>
            </a:r>
          </a:p>
        </p:txBody>
      </p:sp>
      <p:sp>
        <p:nvSpPr>
          <p:cNvPr id="8" name="Slide Number Placeholder 7"/>
          <p:cNvSpPr>
            <a:spLocks noGrp="1"/>
          </p:cNvSpPr>
          <p:nvPr>
            <p:ph type="sldNum" sz="quarter" idx="12"/>
          </p:nvPr>
        </p:nvSpPr>
        <p:spPr/>
        <p:txBody>
          <a:bodyPr/>
          <a:lstStyle/>
          <a:p>
            <a:fld id="{8AF02B71-8991-4516-A01E-F1A9ACD28BDC}" type="slidenum">
              <a:rPr lang="en-US" smtClean="0"/>
              <a:pPr/>
              <a:t>38</a:t>
            </a:fld>
            <a:endParaRPr lang="en-US"/>
          </a:p>
        </p:txBody>
      </p:sp>
      <p:cxnSp>
        <p:nvCxnSpPr>
          <p:cNvPr id="6" name="Straight Connector 5"/>
          <p:cNvCxnSpPr/>
          <p:nvPr/>
        </p:nvCxnSpPr>
        <p:spPr>
          <a:xfrm rot="5400000">
            <a:off x="2927417" y="3768923"/>
            <a:ext cx="3086100" cy="1191"/>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rot="381112">
            <a:off x="6877889" y="5172016"/>
            <a:ext cx="1630018" cy="1086678"/>
          </a:xfrm>
          <a:prstGeom prst="rect">
            <a:avLst/>
          </a:prstGeom>
          <a:effectLst>
            <a:softEdge rad="152400"/>
          </a:effectLst>
        </p:spPr>
      </p:pic>
    </p:spTree>
    <p:extLst>
      <p:ext uri="{BB962C8B-B14F-4D97-AF65-F5344CB8AC3E}">
        <p14:creationId xmlns:p14="http://schemas.microsoft.com/office/powerpoint/2010/main" val="3742010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21B670-E59F-5A98-07AC-BD3685F1DB63}"/>
              </a:ext>
            </a:extLst>
          </p:cNvPr>
          <p:cNvSpPr>
            <a:spLocks noGrp="1"/>
          </p:cNvSpPr>
          <p:nvPr>
            <p:ph type="title"/>
          </p:nvPr>
        </p:nvSpPr>
        <p:spPr/>
        <p:txBody>
          <a:bodyPr/>
          <a:lstStyle/>
          <a:p>
            <a:endParaRPr lang="aa-ET"/>
          </a:p>
        </p:txBody>
      </p:sp>
      <p:sp>
        <p:nvSpPr>
          <p:cNvPr id="5" name="Footer Placeholder 4">
            <a:extLst>
              <a:ext uri="{FF2B5EF4-FFF2-40B4-BE49-F238E27FC236}">
                <a16:creationId xmlns:a16="http://schemas.microsoft.com/office/drawing/2014/main" xmlns="" id="{AF18F814-5323-2ACC-FD51-05B58DEF582A}"/>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9" name="Picture 8">
            <a:extLst>
              <a:ext uri="{FF2B5EF4-FFF2-40B4-BE49-F238E27FC236}">
                <a16:creationId xmlns:a16="http://schemas.microsoft.com/office/drawing/2014/main" xmlns="" id="{C018A8E0-112D-0856-612C-04E4A5E130EF}"/>
              </a:ext>
            </a:extLst>
          </p:cNvPr>
          <p:cNvPicPr>
            <a:picLocks noChangeAspect="1"/>
          </p:cNvPicPr>
          <p:nvPr/>
        </p:nvPicPr>
        <p:blipFill>
          <a:blip r:embed="rId2"/>
          <a:stretch>
            <a:fillRect/>
          </a:stretch>
        </p:blipFill>
        <p:spPr>
          <a:xfrm>
            <a:off x="0" y="1268760"/>
            <a:ext cx="9036496" cy="5018328"/>
          </a:xfrm>
          <a:prstGeom prst="rect">
            <a:avLst/>
          </a:prstGeom>
        </p:spPr>
      </p:pic>
    </p:spTree>
    <p:extLst>
      <p:ext uri="{BB962C8B-B14F-4D97-AF65-F5344CB8AC3E}">
        <p14:creationId xmlns:p14="http://schemas.microsoft.com/office/powerpoint/2010/main" val="3464727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altLang="en-US"/>
              <a:t>Speeding it up</a:t>
            </a:r>
          </a:p>
        </p:txBody>
      </p:sp>
      <p:sp>
        <p:nvSpPr>
          <p:cNvPr id="35843" name="Rectangle 3"/>
          <p:cNvSpPr>
            <a:spLocks noGrp="1" noChangeArrowheads="1"/>
          </p:cNvSpPr>
          <p:nvPr>
            <p:ph type="body" idx="1"/>
          </p:nvPr>
        </p:nvSpPr>
        <p:spPr>
          <a:xfrm>
            <a:off x="179512" y="1916832"/>
            <a:ext cx="8458200" cy="5638800"/>
          </a:xfrm>
        </p:spPr>
        <p:txBody>
          <a:bodyPr/>
          <a:lstStyle/>
          <a:p>
            <a:r>
              <a:rPr lang="en-GB" altLang="en-US" dirty="0"/>
              <a:t>Raw speed of processor will not achieve its potential unless it is fed a constant stream of work</a:t>
            </a:r>
          </a:p>
          <a:p>
            <a:r>
              <a:rPr lang="en-GB" altLang="en-US" dirty="0"/>
              <a:t>Chipmakers </a:t>
            </a:r>
            <a:r>
              <a:rPr lang="en-GB" altLang="en-US" sz="1800" dirty="0">
                <a:solidFill>
                  <a:srgbClr val="0000FF"/>
                </a:solidFill>
              </a:rPr>
              <a:t>for greater &amp; greater density</a:t>
            </a:r>
            <a:endParaRPr lang="en-GB" altLang="en-US" dirty="0">
              <a:solidFill>
                <a:srgbClr val="0000FF"/>
              </a:solidFill>
            </a:endParaRPr>
          </a:p>
          <a:p>
            <a:r>
              <a:rPr lang="en-GB" altLang="en-US" dirty="0"/>
              <a:t>Processor Designers </a:t>
            </a:r>
            <a:r>
              <a:rPr lang="en-GB" altLang="en-US" sz="1800" dirty="0">
                <a:solidFill>
                  <a:srgbClr val="0000FF"/>
                </a:solidFill>
              </a:rPr>
              <a:t>for techniques to feed the monster</a:t>
            </a:r>
            <a:endParaRPr lang="en-GB" altLang="en-US" dirty="0">
              <a:solidFill>
                <a:srgbClr val="0000FF"/>
              </a:solidFill>
            </a:endParaRPr>
          </a:p>
          <a:p>
            <a:endParaRPr lang="en-GB" altLang="en-US" dirty="0"/>
          </a:p>
        </p:txBody>
      </p:sp>
    </p:spTree>
    <p:extLst>
      <p:ext uri="{BB962C8B-B14F-4D97-AF65-F5344CB8AC3E}">
        <p14:creationId xmlns:p14="http://schemas.microsoft.com/office/powerpoint/2010/main" val="31650528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8AF02B71-8991-4516-A01E-F1A9ACD28BDC}" type="slidenum">
              <a:rPr lang="en-US" smtClean="0"/>
              <a:pPr/>
              <a:t>40</a:t>
            </a:fld>
            <a:endParaRPr lang="en-US"/>
          </a:p>
        </p:txBody>
      </p:sp>
      <p:sp>
        <p:nvSpPr>
          <p:cNvPr id="4" name="Title 3"/>
          <p:cNvSpPr>
            <a:spLocks noGrp="1"/>
          </p:cNvSpPr>
          <p:nvPr>
            <p:ph type="title" idx="4294967295"/>
          </p:nvPr>
        </p:nvSpPr>
        <p:spPr>
          <a:xfrm>
            <a:off x="964096" y="1097446"/>
            <a:ext cx="6858000" cy="665560"/>
          </a:xfrm>
        </p:spPr>
        <p:txBody>
          <a:bodyPr/>
          <a:lstStyle/>
          <a:p>
            <a:pPr algn="ctr"/>
            <a:r>
              <a:rPr lang="en-US" dirty="0">
                <a:effectLst>
                  <a:outerShdw blurRad="38100" dist="38100" dir="2700000" algn="tl">
                    <a:srgbClr val="000000">
                      <a:alpha val="43137"/>
                    </a:srgbClr>
                  </a:outerShdw>
                </a:effectLst>
              </a:rPr>
              <a:t>ARM Design Categories</a:t>
            </a:r>
          </a:p>
        </p:txBody>
      </p:sp>
      <p:sp>
        <p:nvSpPr>
          <p:cNvPr id="7" name="Content Placeholder 6"/>
          <p:cNvSpPr>
            <a:spLocks noGrp="1"/>
          </p:cNvSpPr>
          <p:nvPr>
            <p:ph sz="half" idx="4294967295"/>
          </p:nvPr>
        </p:nvSpPr>
        <p:spPr>
          <a:xfrm>
            <a:off x="1678471" y="1798337"/>
            <a:ext cx="5429250" cy="685800"/>
          </a:xfrm>
        </p:spPr>
        <p:txBody>
          <a:bodyPr>
            <a:normAutofit lnSpcReduction="10000"/>
          </a:bodyPr>
          <a:lstStyle/>
          <a:p>
            <a:r>
              <a:rPr lang="en-US" dirty="0"/>
              <a:t>ARM processors are designed to meet the needs of three system  categories:</a:t>
            </a:r>
          </a:p>
        </p:txBody>
      </p:sp>
      <p:sp>
        <p:nvSpPr>
          <p:cNvPr id="8" name="Content Placeholder 7"/>
          <p:cNvSpPr>
            <a:spLocks noGrp="1"/>
          </p:cNvSpPr>
          <p:nvPr>
            <p:ph sz="half" idx="4294967295"/>
          </p:nvPr>
        </p:nvSpPr>
        <p:spPr>
          <a:xfrm>
            <a:off x="4572000" y="3092933"/>
            <a:ext cx="2880320" cy="3288395"/>
          </a:xfrm>
          <a:solidFill>
            <a:schemeClr val="accent3">
              <a:alpha val="80000"/>
            </a:schemeClr>
          </a:solidFill>
        </p:spPr>
        <p:txBody>
          <a:bodyPr>
            <a:noAutofit/>
          </a:bodyPr>
          <a:lstStyle/>
          <a:p>
            <a:pPr>
              <a:buClr>
                <a:schemeClr val="bg1"/>
              </a:buClr>
              <a:buSzPct val="95000"/>
              <a:buFont typeface="Wingdings" charset="2"/>
              <a:buChar char="§"/>
            </a:pPr>
            <a:r>
              <a:rPr lang="en-US" dirty="0">
                <a:solidFill>
                  <a:schemeClr val="bg1"/>
                </a:solidFill>
              </a:rPr>
              <a:t>Application platforms</a:t>
            </a:r>
          </a:p>
          <a:p>
            <a:pPr lvl="1">
              <a:buClr>
                <a:schemeClr val="bg1"/>
              </a:buClr>
              <a:buSzPct val="95000"/>
              <a:buFont typeface="Wingdings" charset="2"/>
              <a:buChar char="§"/>
            </a:pPr>
            <a:r>
              <a:rPr lang="en-US" sz="1600" dirty="0">
                <a:solidFill>
                  <a:schemeClr val="bg1"/>
                </a:solidFill>
              </a:rPr>
              <a:t>Devices running open operating systems including Linux, Palm OS, Symbian OS, and Windows CE </a:t>
            </a:r>
            <a:r>
              <a:rPr lang="en-US" sz="800" dirty="0">
                <a:solidFill>
                  <a:schemeClr val="bg1"/>
                </a:solidFill>
              </a:rPr>
              <a:t>(Windows Embedded Compact)</a:t>
            </a:r>
            <a:r>
              <a:rPr lang="en-US" sz="1600" dirty="0">
                <a:solidFill>
                  <a:schemeClr val="bg1"/>
                </a:solidFill>
              </a:rPr>
              <a:t> in wireless, consumer entertainment and digital imaging applications</a:t>
            </a:r>
          </a:p>
        </p:txBody>
      </p:sp>
      <p:sp>
        <p:nvSpPr>
          <p:cNvPr id="5" name="Content Placeholder 4"/>
          <p:cNvSpPr>
            <a:spLocks noGrp="1"/>
          </p:cNvSpPr>
          <p:nvPr>
            <p:ph sz="half" idx="4294967295"/>
          </p:nvPr>
        </p:nvSpPr>
        <p:spPr>
          <a:xfrm>
            <a:off x="1165363" y="3993046"/>
            <a:ext cx="2857500" cy="1371600"/>
          </a:xfrm>
          <a:solidFill>
            <a:schemeClr val="accent1">
              <a:alpha val="75000"/>
            </a:schemeClr>
          </a:solidFill>
        </p:spPr>
        <p:txBody>
          <a:bodyPr>
            <a:normAutofit fontScale="92500" lnSpcReduction="20000"/>
          </a:bodyPr>
          <a:lstStyle/>
          <a:p>
            <a:pPr>
              <a:buClr>
                <a:schemeClr val="bg1"/>
              </a:buClr>
              <a:buSzPct val="95000"/>
              <a:buFont typeface="Wingdings" charset="2"/>
              <a:buChar char="§"/>
            </a:pPr>
            <a:r>
              <a:rPr lang="en-US" dirty="0">
                <a:solidFill>
                  <a:schemeClr val="bg1"/>
                </a:solidFill>
              </a:rPr>
              <a:t>Embedded real-time systems</a:t>
            </a:r>
          </a:p>
          <a:p>
            <a:pPr lvl="1">
              <a:buClr>
                <a:schemeClr val="bg1"/>
              </a:buClr>
              <a:buSzPct val="95000"/>
              <a:buFont typeface="Wingdings" charset="2"/>
              <a:buChar char="§"/>
            </a:pPr>
            <a:r>
              <a:rPr lang="en-US" sz="1500" dirty="0">
                <a:solidFill>
                  <a:schemeClr val="bg1"/>
                </a:solidFill>
              </a:rPr>
              <a:t>Systems for storage, automotive body and power-train, industrial, and networking applications</a:t>
            </a:r>
          </a:p>
        </p:txBody>
      </p:sp>
      <p:sp>
        <p:nvSpPr>
          <p:cNvPr id="6" name="Content Placeholder 5"/>
          <p:cNvSpPr>
            <a:spLocks noGrp="1"/>
          </p:cNvSpPr>
          <p:nvPr>
            <p:ph sz="half" idx="4294967295"/>
          </p:nvPr>
        </p:nvSpPr>
        <p:spPr>
          <a:xfrm>
            <a:off x="1222513" y="2828925"/>
            <a:ext cx="2743200" cy="1028700"/>
          </a:xfrm>
          <a:solidFill>
            <a:schemeClr val="accent4">
              <a:alpha val="80000"/>
            </a:schemeClr>
          </a:solidFill>
        </p:spPr>
        <p:txBody>
          <a:bodyPr>
            <a:normAutofit fontScale="92500" lnSpcReduction="20000"/>
          </a:bodyPr>
          <a:lstStyle/>
          <a:p>
            <a:pPr>
              <a:buClr>
                <a:schemeClr val="bg1"/>
              </a:buClr>
              <a:buSzPct val="95000"/>
              <a:buFont typeface="Wingdings" charset="2"/>
              <a:buChar char="§"/>
            </a:pPr>
            <a:r>
              <a:rPr lang="en-US" dirty="0">
                <a:solidFill>
                  <a:schemeClr val="bg1"/>
                </a:solidFill>
              </a:rPr>
              <a:t>Secure applications</a:t>
            </a:r>
          </a:p>
          <a:p>
            <a:pPr lvl="1">
              <a:buClr>
                <a:schemeClr val="bg1"/>
              </a:buClr>
              <a:buSzPct val="95000"/>
              <a:buFont typeface="Wingdings" charset="2"/>
              <a:buChar char="§"/>
            </a:pPr>
            <a:r>
              <a:rPr lang="en-US" sz="1700" dirty="0">
                <a:solidFill>
                  <a:schemeClr val="bg1"/>
                </a:solidFill>
              </a:rPr>
              <a:t>Smart cards, SIM cards, and payment terminals</a:t>
            </a:r>
          </a:p>
        </p:txBody>
      </p:sp>
    </p:spTree>
    <p:extLst>
      <p:ext uri="{BB962C8B-B14F-4D97-AF65-F5344CB8AC3E}">
        <p14:creationId xmlns:p14="http://schemas.microsoft.com/office/powerpoint/2010/main" val="141777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D43D3E-45D0-FE33-8D6A-DDC1A9DE387F}"/>
              </a:ext>
            </a:extLst>
          </p:cNvPr>
          <p:cNvSpPr>
            <a:spLocks noGrp="1"/>
          </p:cNvSpPr>
          <p:nvPr>
            <p:ph type="title"/>
          </p:nvPr>
        </p:nvSpPr>
        <p:spPr/>
        <p:txBody>
          <a:bodyPr/>
          <a:lstStyle/>
          <a:p>
            <a:r>
              <a:rPr lang="en-US" dirty="0"/>
              <a:t>CISC VS RISC</a:t>
            </a:r>
            <a:endParaRPr lang="aa-ET" dirty="0"/>
          </a:p>
        </p:txBody>
      </p:sp>
      <p:graphicFrame>
        <p:nvGraphicFramePr>
          <p:cNvPr id="5" name="Table 5">
            <a:extLst>
              <a:ext uri="{FF2B5EF4-FFF2-40B4-BE49-F238E27FC236}">
                <a16:creationId xmlns:a16="http://schemas.microsoft.com/office/drawing/2014/main" xmlns="" id="{7674F627-216C-DA68-11FD-5D13D12E437B}"/>
              </a:ext>
            </a:extLst>
          </p:cNvPr>
          <p:cNvGraphicFramePr>
            <a:graphicFrameLocks noGrp="1"/>
          </p:cNvGraphicFramePr>
          <p:nvPr>
            <p:ph idx="1"/>
            <p:extLst>
              <p:ext uri="{D42A27DB-BD31-4B8C-83A1-F6EECF244321}">
                <p14:modId xmlns:p14="http://schemas.microsoft.com/office/powerpoint/2010/main" val="169397384"/>
              </p:ext>
            </p:extLst>
          </p:nvPr>
        </p:nvGraphicFramePr>
        <p:xfrm>
          <a:off x="498475" y="1981200"/>
          <a:ext cx="7556500" cy="3235960"/>
        </p:xfrm>
        <a:graphic>
          <a:graphicData uri="http://schemas.openxmlformats.org/drawingml/2006/table">
            <a:tbl>
              <a:tblPr firstRow="1" bandRow="1">
                <a:tableStyleId>{5C22544A-7EE6-4342-B048-85BDC9FD1C3A}</a:tableStyleId>
              </a:tblPr>
              <a:tblGrid>
                <a:gridCol w="3778250">
                  <a:extLst>
                    <a:ext uri="{9D8B030D-6E8A-4147-A177-3AD203B41FA5}">
                      <a16:colId xmlns:a16="http://schemas.microsoft.com/office/drawing/2014/main" xmlns="" val="3609378983"/>
                    </a:ext>
                  </a:extLst>
                </a:gridCol>
                <a:gridCol w="3778250">
                  <a:extLst>
                    <a:ext uri="{9D8B030D-6E8A-4147-A177-3AD203B41FA5}">
                      <a16:colId xmlns:a16="http://schemas.microsoft.com/office/drawing/2014/main" xmlns="" val="4089834135"/>
                    </a:ext>
                  </a:extLst>
                </a:gridCol>
              </a:tblGrid>
              <a:tr h="370840">
                <a:tc>
                  <a:txBody>
                    <a:bodyPr/>
                    <a:lstStyle/>
                    <a:p>
                      <a:r>
                        <a:rPr lang="en-US" dirty="0"/>
                        <a:t>Complex Instruction set Architecture</a:t>
                      </a:r>
                      <a:endParaRPr lang="aa-ET" dirty="0"/>
                    </a:p>
                  </a:txBody>
                  <a:tcPr/>
                </a:tc>
                <a:tc>
                  <a:txBody>
                    <a:bodyPr/>
                    <a:lstStyle/>
                    <a:p>
                      <a:r>
                        <a:rPr lang="en-US" dirty="0"/>
                        <a:t>Reduced Instruction set Architecture</a:t>
                      </a:r>
                      <a:endParaRPr lang="aa-ET" dirty="0"/>
                    </a:p>
                  </a:txBody>
                  <a:tcPr/>
                </a:tc>
                <a:extLst>
                  <a:ext uri="{0D108BD9-81ED-4DB2-BD59-A6C34878D82A}">
                    <a16:rowId xmlns:a16="http://schemas.microsoft.com/office/drawing/2014/main" xmlns="" val="3883978508"/>
                  </a:ext>
                </a:extLst>
              </a:tr>
              <a:tr h="370840">
                <a:tc>
                  <a:txBody>
                    <a:bodyPr/>
                    <a:lstStyle/>
                    <a:p>
                      <a:r>
                        <a:rPr lang="en-US" dirty="0"/>
                        <a:t>Large Number of Instructions</a:t>
                      </a:r>
                      <a:endParaRPr lang="aa-ET" dirty="0"/>
                    </a:p>
                  </a:txBody>
                  <a:tcPr/>
                </a:tc>
                <a:tc>
                  <a:txBody>
                    <a:bodyPr/>
                    <a:lstStyle/>
                    <a:p>
                      <a:r>
                        <a:rPr lang="en-US" dirty="0"/>
                        <a:t>Fewer Number of Instructions</a:t>
                      </a:r>
                      <a:endParaRPr lang="aa-ET" dirty="0"/>
                    </a:p>
                  </a:txBody>
                  <a:tcPr/>
                </a:tc>
                <a:extLst>
                  <a:ext uri="{0D108BD9-81ED-4DB2-BD59-A6C34878D82A}">
                    <a16:rowId xmlns:a16="http://schemas.microsoft.com/office/drawing/2014/main" xmlns="" val="3983644559"/>
                  </a:ext>
                </a:extLst>
              </a:tr>
              <a:tr h="370840">
                <a:tc>
                  <a:txBody>
                    <a:bodyPr/>
                    <a:lstStyle/>
                    <a:p>
                      <a:r>
                        <a:rPr lang="en-US" dirty="0"/>
                        <a:t>Variable length Instruction format</a:t>
                      </a:r>
                      <a:endParaRPr lang="aa-ET" dirty="0"/>
                    </a:p>
                  </a:txBody>
                  <a:tcPr/>
                </a:tc>
                <a:tc>
                  <a:txBody>
                    <a:bodyPr/>
                    <a:lstStyle/>
                    <a:p>
                      <a:r>
                        <a:rPr lang="en-US" dirty="0"/>
                        <a:t>Fixed Length Instruction format</a:t>
                      </a:r>
                      <a:endParaRPr lang="aa-ET" dirty="0"/>
                    </a:p>
                  </a:txBody>
                  <a:tcPr/>
                </a:tc>
                <a:extLst>
                  <a:ext uri="{0D108BD9-81ED-4DB2-BD59-A6C34878D82A}">
                    <a16:rowId xmlns:a16="http://schemas.microsoft.com/office/drawing/2014/main" xmlns="" val="3035345878"/>
                  </a:ext>
                </a:extLst>
              </a:tr>
              <a:tr h="370840">
                <a:tc>
                  <a:txBody>
                    <a:bodyPr/>
                    <a:lstStyle/>
                    <a:p>
                      <a:r>
                        <a:rPr lang="en-US" dirty="0"/>
                        <a:t>Cost is High</a:t>
                      </a:r>
                      <a:endParaRPr lang="aa-ET" dirty="0"/>
                    </a:p>
                  </a:txBody>
                  <a:tcPr/>
                </a:tc>
                <a:tc>
                  <a:txBody>
                    <a:bodyPr/>
                    <a:lstStyle/>
                    <a:p>
                      <a:r>
                        <a:rPr lang="en-US" dirty="0"/>
                        <a:t>Lesser Cost</a:t>
                      </a:r>
                      <a:endParaRPr lang="aa-ET" dirty="0"/>
                    </a:p>
                  </a:txBody>
                  <a:tcPr/>
                </a:tc>
                <a:extLst>
                  <a:ext uri="{0D108BD9-81ED-4DB2-BD59-A6C34878D82A}">
                    <a16:rowId xmlns:a16="http://schemas.microsoft.com/office/drawing/2014/main" xmlns="" val="3992764183"/>
                  </a:ext>
                </a:extLst>
              </a:tr>
              <a:tr h="370840">
                <a:tc>
                  <a:txBody>
                    <a:bodyPr/>
                    <a:lstStyle/>
                    <a:p>
                      <a:r>
                        <a:rPr lang="en-US" dirty="0"/>
                        <a:t>More Powerful</a:t>
                      </a:r>
                      <a:endParaRPr lang="aa-ET" dirty="0"/>
                    </a:p>
                  </a:txBody>
                  <a:tcPr/>
                </a:tc>
                <a:tc>
                  <a:txBody>
                    <a:bodyPr/>
                    <a:lstStyle/>
                    <a:p>
                      <a:r>
                        <a:rPr lang="en-US" dirty="0"/>
                        <a:t>Less powerful</a:t>
                      </a:r>
                      <a:endParaRPr lang="aa-ET" dirty="0"/>
                    </a:p>
                  </a:txBody>
                  <a:tcPr/>
                </a:tc>
                <a:extLst>
                  <a:ext uri="{0D108BD9-81ED-4DB2-BD59-A6C34878D82A}">
                    <a16:rowId xmlns:a16="http://schemas.microsoft.com/office/drawing/2014/main" xmlns="" val="645542392"/>
                  </a:ext>
                </a:extLst>
              </a:tr>
              <a:tr h="370840">
                <a:tc>
                  <a:txBody>
                    <a:bodyPr/>
                    <a:lstStyle/>
                    <a:p>
                      <a:r>
                        <a:rPr lang="en-US" dirty="0"/>
                        <a:t>Manipulation directly in memory</a:t>
                      </a:r>
                      <a:endParaRPr lang="aa-ET" dirty="0"/>
                    </a:p>
                  </a:txBody>
                  <a:tcPr/>
                </a:tc>
                <a:tc>
                  <a:txBody>
                    <a:bodyPr/>
                    <a:lstStyle/>
                    <a:p>
                      <a:r>
                        <a:rPr lang="en-US" dirty="0"/>
                        <a:t>Only in Registers</a:t>
                      </a:r>
                      <a:endParaRPr lang="aa-ET" dirty="0"/>
                    </a:p>
                  </a:txBody>
                  <a:tcPr/>
                </a:tc>
                <a:extLst>
                  <a:ext uri="{0D108BD9-81ED-4DB2-BD59-A6C34878D82A}">
                    <a16:rowId xmlns:a16="http://schemas.microsoft.com/office/drawing/2014/main" xmlns="" val="2312816669"/>
                  </a:ext>
                </a:extLst>
              </a:tr>
              <a:tr h="370840">
                <a:tc>
                  <a:txBody>
                    <a:bodyPr/>
                    <a:lstStyle/>
                    <a:p>
                      <a:r>
                        <a:rPr lang="en-US" dirty="0"/>
                        <a:t>Several Cycle Instruction</a:t>
                      </a:r>
                      <a:endParaRPr lang="aa-ET" dirty="0"/>
                    </a:p>
                  </a:txBody>
                  <a:tcPr/>
                </a:tc>
                <a:tc>
                  <a:txBody>
                    <a:bodyPr/>
                    <a:lstStyle/>
                    <a:p>
                      <a:r>
                        <a:rPr lang="en-US" dirty="0"/>
                        <a:t>Single Cycle Instruction</a:t>
                      </a:r>
                      <a:endParaRPr lang="aa-ET" dirty="0"/>
                    </a:p>
                  </a:txBody>
                  <a:tcPr/>
                </a:tc>
                <a:extLst>
                  <a:ext uri="{0D108BD9-81ED-4DB2-BD59-A6C34878D82A}">
                    <a16:rowId xmlns:a16="http://schemas.microsoft.com/office/drawing/2014/main" xmlns="" val="2180356451"/>
                  </a:ext>
                </a:extLst>
              </a:tr>
              <a:tr h="370840">
                <a:tc>
                  <a:txBody>
                    <a:bodyPr/>
                    <a:lstStyle/>
                    <a:p>
                      <a:r>
                        <a:rPr lang="en-US" dirty="0"/>
                        <a:t>Microprogrammed control unit</a:t>
                      </a:r>
                      <a:endParaRPr lang="aa-ET" dirty="0"/>
                    </a:p>
                  </a:txBody>
                  <a:tcPr/>
                </a:tc>
                <a:tc>
                  <a:txBody>
                    <a:bodyPr/>
                    <a:lstStyle/>
                    <a:p>
                      <a:r>
                        <a:rPr lang="en-US" dirty="0"/>
                        <a:t>Hardwired control unit</a:t>
                      </a:r>
                      <a:endParaRPr lang="aa-ET" dirty="0"/>
                    </a:p>
                  </a:txBody>
                  <a:tcPr/>
                </a:tc>
                <a:extLst>
                  <a:ext uri="{0D108BD9-81ED-4DB2-BD59-A6C34878D82A}">
                    <a16:rowId xmlns:a16="http://schemas.microsoft.com/office/drawing/2014/main" xmlns="" val="687328508"/>
                  </a:ext>
                </a:extLst>
              </a:tr>
            </a:tbl>
          </a:graphicData>
        </a:graphic>
      </p:graphicFrame>
      <p:sp>
        <p:nvSpPr>
          <p:cNvPr id="4" name="Footer Placeholder 3">
            <a:extLst>
              <a:ext uri="{FF2B5EF4-FFF2-40B4-BE49-F238E27FC236}">
                <a16:creationId xmlns:a16="http://schemas.microsoft.com/office/drawing/2014/main" xmlns="" id="{1E56E1F9-9AB3-DC32-66F6-5503DC74DAE5}"/>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403809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BE9D61-FBFE-9BFA-3E83-DC1CAB4328E3}"/>
              </a:ext>
            </a:extLst>
          </p:cNvPr>
          <p:cNvSpPr>
            <a:spLocks noGrp="1"/>
          </p:cNvSpPr>
          <p:nvPr>
            <p:ph type="title"/>
          </p:nvPr>
        </p:nvSpPr>
        <p:spPr>
          <a:xfrm>
            <a:off x="466263" y="731837"/>
            <a:ext cx="7556313" cy="1116106"/>
          </a:xfrm>
        </p:spPr>
        <p:txBody>
          <a:bodyPr/>
          <a:lstStyle/>
          <a:p>
            <a:r>
              <a:rPr lang="en-US" dirty="0"/>
              <a:t>Performance</a:t>
            </a:r>
            <a:endParaRPr lang="aa-ET" dirty="0"/>
          </a:p>
        </p:txBody>
      </p:sp>
      <p:sp>
        <p:nvSpPr>
          <p:cNvPr id="3" name="Content Placeholder 2">
            <a:extLst>
              <a:ext uri="{FF2B5EF4-FFF2-40B4-BE49-F238E27FC236}">
                <a16:creationId xmlns:a16="http://schemas.microsoft.com/office/drawing/2014/main" xmlns="" id="{A02E3BF3-42DE-C2A4-B3B8-D341511F5B0E}"/>
              </a:ext>
            </a:extLst>
          </p:cNvPr>
          <p:cNvSpPr>
            <a:spLocks noGrp="1"/>
          </p:cNvSpPr>
          <p:nvPr>
            <p:ph idx="1"/>
          </p:nvPr>
        </p:nvSpPr>
        <p:spPr/>
        <p:txBody>
          <a:bodyPr/>
          <a:lstStyle/>
          <a:p>
            <a:r>
              <a:rPr lang="en-US" dirty="0"/>
              <a:t>Performance is a key characteristic, when evaluating hardware and setting requirements for a new system</a:t>
            </a:r>
          </a:p>
          <a:p>
            <a:r>
              <a:rPr lang="en-US" dirty="0"/>
              <a:t>Performance not only depends on the speed but:</a:t>
            </a:r>
          </a:p>
          <a:p>
            <a:pPr lvl="1"/>
            <a:r>
              <a:rPr lang="en-US" dirty="0"/>
              <a:t>Instruction set</a:t>
            </a:r>
          </a:p>
          <a:p>
            <a:pPr lvl="1"/>
            <a:r>
              <a:rPr lang="en-US" dirty="0"/>
              <a:t>Choice of implementation of language</a:t>
            </a:r>
          </a:p>
          <a:p>
            <a:pPr lvl="1"/>
            <a:r>
              <a:rPr lang="en-US" dirty="0"/>
              <a:t>Efficiency of compiler</a:t>
            </a:r>
          </a:p>
          <a:p>
            <a:pPr lvl="1"/>
            <a:r>
              <a:rPr lang="en-US" dirty="0"/>
              <a:t>Skill of programming done</a:t>
            </a:r>
          </a:p>
        </p:txBody>
      </p:sp>
      <p:sp>
        <p:nvSpPr>
          <p:cNvPr id="4" name="Footer Placeholder 3">
            <a:extLst>
              <a:ext uri="{FF2B5EF4-FFF2-40B4-BE49-F238E27FC236}">
                <a16:creationId xmlns:a16="http://schemas.microsoft.com/office/drawing/2014/main" xmlns="" id="{7AA7369B-D1BF-290A-A008-2A56CADDA903}"/>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044361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828801" y="1200150"/>
            <a:ext cx="5667235" cy="837080"/>
          </a:xfrm>
        </p:spPr>
        <p:txBody>
          <a:bodyPr/>
          <a:lstStyle/>
          <a:p>
            <a:r>
              <a:rPr lang="en-GB" dirty="0">
                <a:effectLst>
                  <a:outerShdw blurRad="38100" dist="38100" dir="2700000" algn="tl">
                    <a:srgbClr val="000000">
                      <a:alpha val="43137"/>
                    </a:srgbClr>
                  </a:outerShdw>
                </a:effectLst>
              </a:rPr>
              <a:t>System Clock</a:t>
            </a:r>
          </a:p>
        </p:txBody>
      </p:sp>
      <p:sp>
        <p:nvSpPr>
          <p:cNvPr id="4" name="Slide Number Placeholder 3"/>
          <p:cNvSpPr>
            <a:spLocks noGrp="1"/>
          </p:cNvSpPr>
          <p:nvPr>
            <p:ph type="sldNum" sz="quarter" idx="12"/>
          </p:nvPr>
        </p:nvSpPr>
        <p:spPr/>
        <p:txBody>
          <a:bodyPr/>
          <a:lstStyle/>
          <a:p>
            <a:fld id="{8AF02B71-8991-4516-A01E-F1A9ACD28BDC}" type="slidenum">
              <a:rPr lang="en-US" smtClean="0"/>
              <a:pPr/>
              <a:t>43</a:t>
            </a:fld>
            <a:endParaRPr lang="en-US"/>
          </a:p>
        </p:txBody>
      </p:sp>
      <p:pic>
        <p:nvPicPr>
          <p:cNvPr id="6" name="Picture 5" descr="f1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7059" t="31818" r="8235" b="16364"/>
              <a:stretch>
                <a:fillRect/>
              </a:stretch>
            </p:blipFill>
          </mc:Choice>
          <mc:Fallback>
            <p:blipFill>
              <a:blip r:embed="rId4"/>
              <a:srcRect l="7059" t="31818" r="8235" b="16364"/>
              <a:stretch>
                <a:fillRect/>
              </a:stretch>
            </p:blipFill>
          </mc:Fallback>
        </mc:AlternateContent>
        <p:spPr>
          <a:xfrm>
            <a:off x="1943100" y="1749318"/>
            <a:ext cx="5370102" cy="4251433"/>
          </a:xfrm>
          <a:prstGeom prst="rect">
            <a:avLst/>
          </a:prstGeom>
        </p:spPr>
      </p:pic>
    </p:spTree>
    <p:extLst>
      <p:ext uri="{BB962C8B-B14F-4D97-AF65-F5344CB8AC3E}">
        <p14:creationId xmlns:p14="http://schemas.microsoft.com/office/powerpoint/2010/main" val="3532650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3F2D42-2A48-6594-B66B-0A13C6252BE6}"/>
              </a:ext>
            </a:extLst>
          </p:cNvPr>
          <p:cNvSpPr>
            <a:spLocks noGrp="1"/>
          </p:cNvSpPr>
          <p:nvPr>
            <p:ph type="title"/>
          </p:nvPr>
        </p:nvSpPr>
        <p:spPr/>
        <p:txBody>
          <a:bodyPr/>
          <a:lstStyle/>
          <a:p>
            <a:r>
              <a:rPr lang="en-US" dirty="0"/>
              <a:t>System Clock </a:t>
            </a:r>
            <a:endParaRPr lang="aa-ET" dirty="0"/>
          </a:p>
        </p:txBody>
      </p:sp>
      <p:sp>
        <p:nvSpPr>
          <p:cNvPr id="3" name="Content Placeholder 2">
            <a:extLst>
              <a:ext uri="{FF2B5EF4-FFF2-40B4-BE49-F238E27FC236}">
                <a16:creationId xmlns:a16="http://schemas.microsoft.com/office/drawing/2014/main" xmlns="" id="{688F26A2-C131-C71E-F6AC-4F10A3A94102}"/>
              </a:ext>
            </a:extLst>
          </p:cNvPr>
          <p:cNvSpPr>
            <a:spLocks noGrp="1"/>
          </p:cNvSpPr>
          <p:nvPr>
            <p:ph idx="1"/>
          </p:nvPr>
        </p:nvSpPr>
        <p:spPr/>
        <p:txBody>
          <a:bodyPr/>
          <a:lstStyle/>
          <a:p>
            <a:r>
              <a:rPr lang="en-US" dirty="0"/>
              <a:t>Operations done by the microprocessor</a:t>
            </a:r>
          </a:p>
          <a:p>
            <a:pPr lvl="1"/>
            <a:r>
              <a:rPr lang="en-US" dirty="0"/>
              <a:t>Governed by a system clock</a:t>
            </a:r>
          </a:p>
          <a:p>
            <a:r>
              <a:rPr lang="en-US" dirty="0"/>
              <a:t>Clock signals are generated:</a:t>
            </a:r>
          </a:p>
          <a:p>
            <a:pPr lvl="1"/>
            <a:r>
              <a:rPr lang="en-US" dirty="0"/>
              <a:t>By a quartz crystal</a:t>
            </a:r>
          </a:p>
          <a:p>
            <a:pPr lvl="1"/>
            <a:r>
              <a:rPr lang="en-US" dirty="0"/>
              <a:t>Generates a constant wave of pulses</a:t>
            </a:r>
          </a:p>
          <a:p>
            <a:pPr lvl="1"/>
            <a:r>
              <a:rPr lang="en-US" dirty="0"/>
              <a:t>Converted into digital: constant flow to processor</a:t>
            </a:r>
          </a:p>
          <a:p>
            <a:pPr lvl="1"/>
            <a:r>
              <a:rPr lang="en-US" dirty="0"/>
              <a:t>One increment or One pulse: Clock Cycle or tick</a:t>
            </a:r>
          </a:p>
          <a:p>
            <a:pPr lvl="1"/>
            <a:r>
              <a:rPr lang="en-US" dirty="0"/>
              <a:t>The rate of pulses is number of clock cycles per second</a:t>
            </a:r>
          </a:p>
          <a:p>
            <a:pPr lvl="1"/>
            <a:r>
              <a:rPr lang="en-US" dirty="0" smtClean="0"/>
              <a:t>1 GHZ processor receives 1 billion instructions per second</a:t>
            </a:r>
            <a:endParaRPr lang="en-US" dirty="0"/>
          </a:p>
        </p:txBody>
      </p:sp>
      <p:sp>
        <p:nvSpPr>
          <p:cNvPr id="4" name="Footer Placeholder 3">
            <a:extLst>
              <a:ext uri="{FF2B5EF4-FFF2-40B4-BE49-F238E27FC236}">
                <a16:creationId xmlns:a16="http://schemas.microsoft.com/office/drawing/2014/main" xmlns="" id="{AEFE2CBC-EA06-AD37-96B8-87570FB1BA3A}"/>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0007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6DC7B3-5BB8-F28F-0DBD-07027D7F3E75}"/>
              </a:ext>
            </a:extLst>
          </p:cNvPr>
          <p:cNvSpPr>
            <a:spLocks noGrp="1"/>
          </p:cNvSpPr>
          <p:nvPr>
            <p:ph type="title"/>
          </p:nvPr>
        </p:nvSpPr>
        <p:spPr/>
        <p:txBody>
          <a:bodyPr/>
          <a:lstStyle/>
          <a:p>
            <a:r>
              <a:rPr lang="en-US" dirty="0"/>
              <a:t>Amdahl's Law (Speed-up Performance Law)</a:t>
            </a:r>
            <a:endParaRPr lang="aa-ET" dirty="0"/>
          </a:p>
        </p:txBody>
      </p:sp>
      <p:sp>
        <p:nvSpPr>
          <p:cNvPr id="3" name="Content Placeholder 2">
            <a:extLst>
              <a:ext uri="{FF2B5EF4-FFF2-40B4-BE49-F238E27FC236}">
                <a16:creationId xmlns:a16="http://schemas.microsoft.com/office/drawing/2014/main" xmlns="" id="{39B3CE1E-B11C-FFF4-8960-4A65E199EECF}"/>
              </a:ext>
            </a:extLst>
          </p:cNvPr>
          <p:cNvSpPr>
            <a:spLocks noGrp="1"/>
          </p:cNvSpPr>
          <p:nvPr>
            <p:ph idx="1"/>
          </p:nvPr>
        </p:nvSpPr>
        <p:spPr/>
        <p:txBody>
          <a:bodyPr/>
          <a:lstStyle/>
          <a:p>
            <a:r>
              <a:rPr lang="en-US" dirty="0"/>
              <a:t>It is one of the speedup performance law</a:t>
            </a:r>
          </a:p>
          <a:p>
            <a:r>
              <a:rPr lang="en-US" dirty="0"/>
              <a:t>Potential speedup of an algorithm on parallel computing platforms is given by Amdahl’s Law</a:t>
            </a:r>
          </a:p>
          <a:p>
            <a:r>
              <a:rPr lang="en-US" dirty="0"/>
              <a:t>It is a law which governs:</a:t>
            </a:r>
          </a:p>
          <a:p>
            <a:pPr lvl="1"/>
            <a:r>
              <a:rPr lang="en-US" dirty="0"/>
              <a:t>Speed up of using parallel processor on a problem vs using serial processor on a problem under the assumption that problem size remains the same</a:t>
            </a:r>
          </a:p>
          <a:p>
            <a:pPr lvl="1"/>
            <a:r>
              <a:rPr lang="en-US" dirty="0"/>
              <a:t>Speed-up:</a:t>
            </a:r>
          </a:p>
          <a:p>
            <a:pPr lvl="2"/>
            <a:r>
              <a:rPr lang="en-US" dirty="0"/>
              <a:t>Ratio of time to execute a process in serial (with one processor) to the time it takes to execute the same in parallel (with many processors)</a:t>
            </a:r>
          </a:p>
          <a:p>
            <a:endParaRPr lang="en-US" dirty="0"/>
          </a:p>
        </p:txBody>
      </p:sp>
      <p:sp>
        <p:nvSpPr>
          <p:cNvPr id="4" name="Footer Placeholder 3">
            <a:extLst>
              <a:ext uri="{FF2B5EF4-FFF2-40B4-BE49-F238E27FC236}">
                <a16:creationId xmlns:a16="http://schemas.microsoft.com/office/drawing/2014/main" xmlns="" id="{C6357C25-44F1-BFED-5CA1-4A83790CE238}"/>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906123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6DC7B3-5BB8-F28F-0DBD-07027D7F3E75}"/>
              </a:ext>
            </a:extLst>
          </p:cNvPr>
          <p:cNvSpPr>
            <a:spLocks noGrp="1"/>
          </p:cNvSpPr>
          <p:nvPr>
            <p:ph type="title"/>
          </p:nvPr>
        </p:nvSpPr>
        <p:spPr/>
        <p:txBody>
          <a:bodyPr/>
          <a:lstStyle/>
          <a:p>
            <a:r>
              <a:rPr lang="en-US" dirty="0"/>
              <a:t>Amdahl's Law (Speed-up Performance Law)</a:t>
            </a:r>
            <a:endParaRPr lang="aa-ET" dirty="0"/>
          </a:p>
        </p:txBody>
      </p:sp>
      <p:sp>
        <p:nvSpPr>
          <p:cNvPr id="3" name="Content Placeholder 2">
            <a:extLst>
              <a:ext uri="{FF2B5EF4-FFF2-40B4-BE49-F238E27FC236}">
                <a16:creationId xmlns:a16="http://schemas.microsoft.com/office/drawing/2014/main" xmlns="" id="{39B3CE1E-B11C-FFF4-8960-4A65E199EECF}"/>
              </a:ext>
            </a:extLst>
          </p:cNvPr>
          <p:cNvSpPr>
            <a:spLocks noGrp="1"/>
          </p:cNvSpPr>
          <p:nvPr>
            <p:ph idx="1"/>
          </p:nvPr>
        </p:nvSpPr>
        <p:spPr/>
        <p:txBody>
          <a:bodyPr/>
          <a:lstStyle/>
          <a:p>
            <a:r>
              <a:rPr lang="en-US" dirty="0"/>
              <a:t>It is based on fixed problem size</a:t>
            </a:r>
          </a:p>
          <a:p>
            <a:r>
              <a:rPr lang="en-US" dirty="0"/>
              <a:t>It states:</a:t>
            </a:r>
          </a:p>
          <a:p>
            <a:pPr lvl="1"/>
            <a:r>
              <a:rPr lang="en-US" dirty="0"/>
              <a:t>Speed doesn’t increase linearly as the number of processors increase, but it tends to become saturated at some point</a:t>
            </a:r>
          </a:p>
        </p:txBody>
      </p:sp>
      <p:sp>
        <p:nvSpPr>
          <p:cNvPr id="4" name="Footer Placeholder 3">
            <a:extLst>
              <a:ext uri="{FF2B5EF4-FFF2-40B4-BE49-F238E27FC236}">
                <a16:creationId xmlns:a16="http://schemas.microsoft.com/office/drawing/2014/main" xmlns="" id="{C6357C25-44F1-BFED-5CA1-4A83790CE238}"/>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1275052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ED4940-A1E3-1CA5-7702-F66FF3A97415}"/>
              </a:ext>
            </a:extLst>
          </p:cNvPr>
          <p:cNvSpPr>
            <a:spLocks noGrp="1"/>
          </p:cNvSpPr>
          <p:nvPr>
            <p:ph type="title"/>
          </p:nvPr>
        </p:nvSpPr>
        <p:spPr/>
        <p:txBody>
          <a:bodyPr/>
          <a:lstStyle/>
          <a:p>
            <a:endParaRPr lang="aa-ET"/>
          </a:p>
        </p:txBody>
      </p:sp>
      <p:sp>
        <p:nvSpPr>
          <p:cNvPr id="4" name="Footer Placeholder 3">
            <a:extLst>
              <a:ext uri="{FF2B5EF4-FFF2-40B4-BE49-F238E27FC236}">
                <a16:creationId xmlns:a16="http://schemas.microsoft.com/office/drawing/2014/main" xmlns="" id="{D0A2B4BD-FCF3-63DC-E87D-8E1C351552A6}"/>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7" name="Content Placeholder 5">
            <a:extLst>
              <a:ext uri="{FF2B5EF4-FFF2-40B4-BE49-F238E27FC236}">
                <a16:creationId xmlns:a16="http://schemas.microsoft.com/office/drawing/2014/main" xmlns="" id="{02D63FF2-502D-D787-46E7-A6088C0FA0B0}"/>
              </a:ext>
            </a:extLst>
          </p:cNvPr>
          <p:cNvPicPr>
            <a:picLocks noChangeAspect="1"/>
          </p:cNvPicPr>
          <p:nvPr/>
        </p:nvPicPr>
        <p:blipFill>
          <a:blip r:embed="rId2"/>
          <a:stretch>
            <a:fillRect/>
          </a:stretch>
        </p:blipFill>
        <p:spPr>
          <a:xfrm>
            <a:off x="1173185" y="2060848"/>
            <a:ext cx="6797629" cy="3734124"/>
          </a:xfrm>
          <a:prstGeom prst="rect">
            <a:avLst/>
          </a:prstGeom>
        </p:spPr>
      </p:pic>
    </p:spTree>
    <p:extLst>
      <p:ext uri="{BB962C8B-B14F-4D97-AF65-F5344CB8AC3E}">
        <p14:creationId xmlns:p14="http://schemas.microsoft.com/office/powerpoint/2010/main" val="1460284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396670-9EAE-53B9-85B2-78868CE10D8E}"/>
              </a:ext>
            </a:extLst>
          </p:cNvPr>
          <p:cNvSpPr>
            <a:spLocks noGrp="1"/>
          </p:cNvSpPr>
          <p:nvPr>
            <p:ph type="title"/>
          </p:nvPr>
        </p:nvSpPr>
        <p:spPr/>
        <p:txBody>
          <a:bodyPr/>
          <a:lstStyle/>
          <a:p>
            <a:r>
              <a:rPr lang="en-US" dirty="0"/>
              <a:t>Problem</a:t>
            </a:r>
            <a:endParaRPr lang="aa-ET" dirty="0"/>
          </a:p>
        </p:txBody>
      </p:sp>
      <p:pic>
        <p:nvPicPr>
          <p:cNvPr id="6" name="Content Placeholder 5">
            <a:extLst>
              <a:ext uri="{FF2B5EF4-FFF2-40B4-BE49-F238E27FC236}">
                <a16:creationId xmlns:a16="http://schemas.microsoft.com/office/drawing/2014/main" xmlns="" id="{22C2544C-1CF5-CD73-0F24-C00AAB6B8A31}"/>
              </a:ext>
            </a:extLst>
          </p:cNvPr>
          <p:cNvPicPr>
            <a:picLocks noGrp="1" noChangeAspect="1"/>
          </p:cNvPicPr>
          <p:nvPr>
            <p:ph idx="1"/>
          </p:nvPr>
        </p:nvPicPr>
        <p:blipFill rotWithShape="1">
          <a:blip r:embed="rId2"/>
          <a:srcRect b="73954"/>
          <a:stretch/>
        </p:blipFill>
        <p:spPr>
          <a:xfrm>
            <a:off x="-41005" y="2491765"/>
            <a:ext cx="9226009" cy="1116106"/>
          </a:xfrm>
        </p:spPr>
      </p:pic>
      <p:sp>
        <p:nvSpPr>
          <p:cNvPr id="4" name="Footer Placeholder 3">
            <a:extLst>
              <a:ext uri="{FF2B5EF4-FFF2-40B4-BE49-F238E27FC236}">
                <a16:creationId xmlns:a16="http://schemas.microsoft.com/office/drawing/2014/main" xmlns="" id="{A79CB7B3-80EC-F304-50EC-99BA401F0579}"/>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945664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BF14AA-18C0-8B70-9ABC-0802C6F83F42}"/>
              </a:ext>
            </a:extLst>
          </p:cNvPr>
          <p:cNvSpPr>
            <a:spLocks noGrp="1"/>
          </p:cNvSpPr>
          <p:nvPr>
            <p:ph type="title"/>
          </p:nvPr>
        </p:nvSpPr>
        <p:spPr/>
        <p:txBody>
          <a:bodyPr/>
          <a:lstStyle/>
          <a:p>
            <a:r>
              <a:rPr lang="en-US" dirty="0"/>
              <a:t>Solution</a:t>
            </a:r>
            <a:endParaRPr lang="aa-ET" dirty="0"/>
          </a:p>
        </p:txBody>
      </p:sp>
      <p:sp>
        <p:nvSpPr>
          <p:cNvPr id="4" name="Footer Placeholder 3">
            <a:extLst>
              <a:ext uri="{FF2B5EF4-FFF2-40B4-BE49-F238E27FC236}">
                <a16:creationId xmlns:a16="http://schemas.microsoft.com/office/drawing/2014/main" xmlns="" id="{4ED59749-4F4F-B79D-89DE-D73F4259BAFE}"/>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5" name="Content Placeholder 5">
            <a:extLst>
              <a:ext uri="{FF2B5EF4-FFF2-40B4-BE49-F238E27FC236}">
                <a16:creationId xmlns:a16="http://schemas.microsoft.com/office/drawing/2014/main" xmlns="" id="{9A24EB5D-E055-9982-154F-AF519B79929A}"/>
              </a:ext>
            </a:extLst>
          </p:cNvPr>
          <p:cNvPicPr>
            <a:picLocks noGrp="1" noChangeAspect="1"/>
          </p:cNvPicPr>
          <p:nvPr>
            <p:ph idx="1"/>
          </p:nvPr>
        </p:nvPicPr>
        <p:blipFill rotWithShape="1">
          <a:blip r:embed="rId2"/>
          <a:srcRect t="498"/>
          <a:stretch/>
        </p:blipFill>
        <p:spPr>
          <a:xfrm>
            <a:off x="498475" y="2298837"/>
            <a:ext cx="7556500" cy="3509688"/>
          </a:xfrm>
        </p:spPr>
      </p:pic>
    </p:spTree>
    <p:extLst>
      <p:ext uri="{BB962C8B-B14F-4D97-AF65-F5344CB8AC3E}">
        <p14:creationId xmlns:p14="http://schemas.microsoft.com/office/powerpoint/2010/main" val="2874898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a:t>Microprocessor Speed</a:t>
            </a:r>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2093945400"/>
              </p:ext>
            </p:extLst>
          </p:nvPr>
        </p:nvGraphicFramePr>
        <p:xfrm>
          <a:off x="498474" y="1828800"/>
          <a:ext cx="755631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a:t>Techniques built into contemporary processors include: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4A2B13-74D9-1265-8887-EC7B062DCA72}"/>
              </a:ext>
            </a:extLst>
          </p:cNvPr>
          <p:cNvSpPr>
            <a:spLocks noGrp="1"/>
          </p:cNvSpPr>
          <p:nvPr>
            <p:ph type="title"/>
          </p:nvPr>
        </p:nvSpPr>
        <p:spPr/>
        <p:txBody>
          <a:bodyPr/>
          <a:lstStyle/>
          <a:p>
            <a:r>
              <a:rPr lang="en-US" dirty="0"/>
              <a:t>Problem</a:t>
            </a:r>
            <a:endParaRPr lang="aa-ET" dirty="0"/>
          </a:p>
        </p:txBody>
      </p:sp>
      <p:pic>
        <p:nvPicPr>
          <p:cNvPr id="6" name="Content Placeholder 5">
            <a:extLst>
              <a:ext uri="{FF2B5EF4-FFF2-40B4-BE49-F238E27FC236}">
                <a16:creationId xmlns:a16="http://schemas.microsoft.com/office/drawing/2014/main" xmlns="" id="{B5BD1D9E-4FB4-532E-3B84-BF87D743EE4A}"/>
              </a:ext>
            </a:extLst>
          </p:cNvPr>
          <p:cNvPicPr>
            <a:picLocks noGrp="1" noChangeAspect="1"/>
          </p:cNvPicPr>
          <p:nvPr>
            <p:ph idx="1"/>
          </p:nvPr>
        </p:nvPicPr>
        <p:blipFill>
          <a:blip r:embed="rId2"/>
          <a:stretch>
            <a:fillRect/>
          </a:stretch>
        </p:blipFill>
        <p:spPr>
          <a:xfrm>
            <a:off x="201707" y="2492896"/>
            <a:ext cx="8942294" cy="1324617"/>
          </a:xfrm>
        </p:spPr>
      </p:pic>
      <p:sp>
        <p:nvSpPr>
          <p:cNvPr id="4" name="Footer Placeholder 3">
            <a:extLst>
              <a:ext uri="{FF2B5EF4-FFF2-40B4-BE49-F238E27FC236}">
                <a16:creationId xmlns:a16="http://schemas.microsoft.com/office/drawing/2014/main" xmlns="" id="{609FCED3-166B-DD2A-E810-EF275B71EBDE}"/>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148167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1C6757-95F1-4CF2-2534-BA3106E6120A}"/>
              </a:ext>
            </a:extLst>
          </p:cNvPr>
          <p:cNvSpPr>
            <a:spLocks noGrp="1"/>
          </p:cNvSpPr>
          <p:nvPr>
            <p:ph type="title"/>
          </p:nvPr>
        </p:nvSpPr>
        <p:spPr/>
        <p:txBody>
          <a:bodyPr/>
          <a:lstStyle/>
          <a:p>
            <a:r>
              <a:rPr lang="en-US" dirty="0"/>
              <a:t>Solution</a:t>
            </a:r>
            <a:endParaRPr lang="aa-ET" dirty="0"/>
          </a:p>
        </p:txBody>
      </p:sp>
      <p:pic>
        <p:nvPicPr>
          <p:cNvPr id="6" name="Content Placeholder 5">
            <a:extLst>
              <a:ext uri="{FF2B5EF4-FFF2-40B4-BE49-F238E27FC236}">
                <a16:creationId xmlns:a16="http://schemas.microsoft.com/office/drawing/2014/main" xmlns="" id="{AEB31D04-4827-E005-B484-FE8E3284554C}"/>
              </a:ext>
            </a:extLst>
          </p:cNvPr>
          <p:cNvPicPr>
            <a:picLocks noGrp="1" noChangeAspect="1"/>
          </p:cNvPicPr>
          <p:nvPr>
            <p:ph idx="1"/>
          </p:nvPr>
        </p:nvPicPr>
        <p:blipFill>
          <a:blip r:embed="rId2"/>
          <a:stretch>
            <a:fillRect/>
          </a:stretch>
        </p:blipFill>
        <p:spPr>
          <a:xfrm>
            <a:off x="1115616" y="2780928"/>
            <a:ext cx="6347623" cy="1546674"/>
          </a:xfrm>
        </p:spPr>
      </p:pic>
      <p:sp>
        <p:nvSpPr>
          <p:cNvPr id="4" name="Footer Placeholder 3">
            <a:extLst>
              <a:ext uri="{FF2B5EF4-FFF2-40B4-BE49-F238E27FC236}">
                <a16:creationId xmlns:a16="http://schemas.microsoft.com/office/drawing/2014/main" xmlns="" id="{05210F90-0730-D8FE-1E2C-2F6DB10B38C2}"/>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341223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3AC4BD-A69E-8D33-16F8-B42A78DAED13}"/>
              </a:ext>
            </a:extLst>
          </p:cNvPr>
          <p:cNvSpPr>
            <a:spLocks noGrp="1"/>
          </p:cNvSpPr>
          <p:nvPr>
            <p:ph type="title"/>
          </p:nvPr>
        </p:nvSpPr>
        <p:spPr/>
        <p:txBody>
          <a:bodyPr/>
          <a:lstStyle/>
          <a:p>
            <a:r>
              <a:rPr lang="en-US" dirty="0"/>
              <a:t>Problem</a:t>
            </a:r>
            <a:endParaRPr lang="aa-ET" dirty="0"/>
          </a:p>
        </p:txBody>
      </p:sp>
      <p:pic>
        <p:nvPicPr>
          <p:cNvPr id="6" name="Content Placeholder 5">
            <a:extLst>
              <a:ext uri="{FF2B5EF4-FFF2-40B4-BE49-F238E27FC236}">
                <a16:creationId xmlns:a16="http://schemas.microsoft.com/office/drawing/2014/main" xmlns="" id="{D7DDCEE9-7D17-1847-370F-C50984096B3C}"/>
              </a:ext>
            </a:extLst>
          </p:cNvPr>
          <p:cNvPicPr>
            <a:picLocks noGrp="1" noChangeAspect="1"/>
          </p:cNvPicPr>
          <p:nvPr>
            <p:ph idx="1"/>
          </p:nvPr>
        </p:nvPicPr>
        <p:blipFill>
          <a:blip r:embed="rId2"/>
          <a:stretch>
            <a:fillRect/>
          </a:stretch>
        </p:blipFill>
        <p:spPr>
          <a:xfrm>
            <a:off x="395536" y="2744924"/>
            <a:ext cx="8470723" cy="1368152"/>
          </a:xfrm>
        </p:spPr>
      </p:pic>
      <p:sp>
        <p:nvSpPr>
          <p:cNvPr id="4" name="Footer Placeholder 3">
            <a:extLst>
              <a:ext uri="{FF2B5EF4-FFF2-40B4-BE49-F238E27FC236}">
                <a16:creationId xmlns:a16="http://schemas.microsoft.com/office/drawing/2014/main" xmlns="" id="{3B886545-D07D-49C9-8DDA-6A208068FEEE}"/>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087699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FEB804-5203-DFC7-78C4-CBFD17B95B04}"/>
              </a:ext>
            </a:extLst>
          </p:cNvPr>
          <p:cNvSpPr>
            <a:spLocks noGrp="1"/>
          </p:cNvSpPr>
          <p:nvPr>
            <p:ph type="title"/>
          </p:nvPr>
        </p:nvSpPr>
        <p:spPr/>
        <p:txBody>
          <a:bodyPr/>
          <a:lstStyle/>
          <a:p>
            <a:r>
              <a:rPr lang="en-US" dirty="0"/>
              <a:t>Solution</a:t>
            </a:r>
            <a:endParaRPr lang="aa-ET" dirty="0"/>
          </a:p>
        </p:txBody>
      </p:sp>
      <p:pic>
        <p:nvPicPr>
          <p:cNvPr id="6" name="Content Placeholder 5">
            <a:extLst>
              <a:ext uri="{FF2B5EF4-FFF2-40B4-BE49-F238E27FC236}">
                <a16:creationId xmlns:a16="http://schemas.microsoft.com/office/drawing/2014/main" xmlns="" id="{61C933A0-C2D4-CE14-6685-D3020AAF397E}"/>
              </a:ext>
            </a:extLst>
          </p:cNvPr>
          <p:cNvPicPr>
            <a:picLocks noGrp="1" noChangeAspect="1"/>
          </p:cNvPicPr>
          <p:nvPr>
            <p:ph idx="1"/>
          </p:nvPr>
        </p:nvPicPr>
        <p:blipFill>
          <a:blip r:embed="rId2"/>
          <a:stretch>
            <a:fillRect/>
          </a:stretch>
        </p:blipFill>
        <p:spPr>
          <a:xfrm>
            <a:off x="1043608" y="3308061"/>
            <a:ext cx="6754834" cy="1284149"/>
          </a:xfrm>
        </p:spPr>
      </p:pic>
      <p:sp>
        <p:nvSpPr>
          <p:cNvPr id="4" name="Footer Placeholder 3">
            <a:extLst>
              <a:ext uri="{FF2B5EF4-FFF2-40B4-BE49-F238E27FC236}">
                <a16:creationId xmlns:a16="http://schemas.microsoft.com/office/drawing/2014/main" xmlns="" id="{E44FE948-D23B-57F6-DDB9-C2812CBF894E}"/>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2371974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197666" y="1041082"/>
            <a:ext cx="5667235" cy="837080"/>
          </a:xfrm>
        </p:spPr>
        <p:txBody>
          <a:bodyPr/>
          <a:lstStyle/>
          <a:p>
            <a:r>
              <a:rPr lang="en-GB" dirty="0">
                <a:effectLst>
                  <a:outerShdw blurRad="38100" dist="38100" dir="2700000" algn="tl">
                    <a:srgbClr val="000000">
                      <a:alpha val="43137"/>
                    </a:srgbClr>
                  </a:outerShdw>
                </a:effectLst>
              </a:rPr>
              <a:t>Amdahl’s Law</a:t>
            </a:r>
          </a:p>
        </p:txBody>
      </p:sp>
      <p:sp>
        <p:nvSpPr>
          <p:cNvPr id="4" name="Slide Number Placeholder 3"/>
          <p:cNvSpPr>
            <a:spLocks noGrp="1"/>
          </p:cNvSpPr>
          <p:nvPr>
            <p:ph type="sldNum" sz="quarter" idx="12"/>
          </p:nvPr>
        </p:nvSpPr>
        <p:spPr/>
        <p:txBody>
          <a:bodyPr/>
          <a:lstStyle/>
          <a:p>
            <a:fld id="{8AF02B71-8991-4516-A01E-F1A9ACD28BDC}" type="slidenum">
              <a:rPr lang="en-US" smtClean="0"/>
              <a:pPr/>
              <a:t>54</a:t>
            </a:fld>
            <a:endParaRPr lang="en-US"/>
          </a:p>
        </p:txBody>
      </p:sp>
      <p:pic>
        <p:nvPicPr>
          <p:cNvPr id="9" name="Picture 8" descr="f1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1818" b="15455"/>
              <a:stretch>
                <a:fillRect/>
              </a:stretch>
            </p:blipFill>
          </mc:Choice>
          <mc:Fallback>
            <p:blipFill>
              <a:blip r:embed="rId4"/>
              <a:srcRect l="-4706" t="21818" b="15455"/>
              <a:stretch>
                <a:fillRect/>
              </a:stretch>
            </p:blipFill>
          </mc:Fallback>
        </mc:AlternateContent>
        <p:spPr>
          <a:xfrm>
            <a:off x="2544594" y="1448375"/>
            <a:ext cx="5400600" cy="3348372"/>
          </a:xfrm>
          <a:prstGeom prst="rect">
            <a:avLst/>
          </a:prstGeom>
        </p:spPr>
      </p:pic>
      <p:sp>
        <p:nvSpPr>
          <p:cNvPr id="5" name="TextBox 4"/>
          <p:cNvSpPr txBox="1"/>
          <p:nvPr/>
        </p:nvSpPr>
        <p:spPr>
          <a:xfrm>
            <a:off x="1385646" y="4779150"/>
            <a:ext cx="6426714" cy="2031325"/>
          </a:xfrm>
          <a:prstGeom prst="rect">
            <a:avLst/>
          </a:prstGeom>
          <a:noFill/>
        </p:spPr>
        <p:txBody>
          <a:bodyPr wrap="square" rtlCol="0">
            <a:spAutoFit/>
          </a:bodyPr>
          <a:lstStyle/>
          <a:p>
            <a:r>
              <a:rPr lang="en-US" sz="1800" dirty="0"/>
              <a:t>The speed-up of a program from parallelization is limited by how much of the program can be parallelized.  For example, if 95% of the program can be parallelized, the theoretical maximum speedup using parallel computing would be 20× as shown in the diagram, no matter how many processors are used. If 90% of the program can be parallelized, the theoretical maximum speed-up using parallel computing would be 10×</a:t>
            </a:r>
          </a:p>
        </p:txBody>
      </p:sp>
    </p:spTree>
    <p:extLst>
      <p:ext uri="{BB962C8B-B14F-4D97-AF65-F5344CB8AC3E}">
        <p14:creationId xmlns:p14="http://schemas.microsoft.com/office/powerpoint/2010/main" val="1021460032"/>
      </p:ext>
    </p:extLst>
  </p:cSld>
  <p:clrMapOvr>
    <a:masterClrMapping/>
  </p:clrMapOvr>
  <p:transition spd="med">
    <p:pull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Performance Balance</a:t>
            </a:r>
          </a:p>
        </p:txBody>
      </p:sp>
      <p:sp>
        <p:nvSpPr>
          <p:cNvPr id="37891" name="Rectangle 3"/>
          <p:cNvSpPr>
            <a:spLocks noGrp="1" noChangeArrowheads="1"/>
          </p:cNvSpPr>
          <p:nvPr>
            <p:ph type="body" idx="1"/>
          </p:nvPr>
        </p:nvSpPr>
        <p:spPr/>
        <p:txBody>
          <a:bodyPr/>
          <a:lstStyle/>
          <a:p>
            <a:r>
              <a:rPr lang="en-US" altLang="en-US" dirty="0"/>
              <a:t>Processor speed increased but other critical components have not kept up</a:t>
            </a:r>
          </a:p>
          <a:p>
            <a:r>
              <a:rPr lang="en-US" altLang="en-US" dirty="0"/>
              <a:t>This mismatch </a:t>
            </a:r>
            <a:r>
              <a:rPr lang="en-US" altLang="en-US" sz="1800" dirty="0">
                <a:solidFill>
                  <a:srgbClr val="0000FF"/>
                </a:solidFill>
              </a:rPr>
              <a:t>more critical between processor &amp; main memory</a:t>
            </a:r>
            <a:endParaRPr lang="en-US" altLang="en-US" dirty="0">
              <a:solidFill>
                <a:srgbClr val="0000FF"/>
              </a:solidFill>
            </a:endParaRPr>
          </a:p>
          <a:p>
            <a:r>
              <a:rPr lang="en-US" altLang="en-US" dirty="0"/>
              <a:t>Memory capacity increased</a:t>
            </a:r>
          </a:p>
          <a:p>
            <a:r>
              <a:rPr lang="en-US" altLang="en-US" dirty="0"/>
              <a:t>Memory speed lags behind processor speed</a:t>
            </a:r>
          </a:p>
          <a:p>
            <a:endParaRPr lang="en-US" altLang="en-US" dirty="0"/>
          </a:p>
          <a:p>
            <a:r>
              <a:rPr lang="en-US" altLang="en-US" dirty="0"/>
              <a:t>Next slide shows this mismatch graphically</a:t>
            </a:r>
          </a:p>
        </p:txBody>
      </p:sp>
    </p:spTree>
    <p:extLst>
      <p:ext uri="{BB962C8B-B14F-4D97-AF65-F5344CB8AC3E}">
        <p14:creationId xmlns:p14="http://schemas.microsoft.com/office/powerpoint/2010/main" val="233261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Logic and Memory Performance Gap</a:t>
            </a:r>
          </a:p>
        </p:txBody>
      </p:sp>
      <p:pic>
        <p:nvPicPr>
          <p:cNvPr id="39939" name="Picture 4"/>
          <p:cNvPicPr>
            <a:picLocks noChangeAspect="1" noChangeArrowheads="1"/>
          </p:cNvPicPr>
          <p:nvPr/>
        </p:nvPicPr>
        <p:blipFill>
          <a:blip r:embed="rId3">
            <a:extLst>
              <a:ext uri="{28A0092B-C50C-407E-A947-70E740481C1C}">
                <a14:useLocalDpi xmlns:a14="http://schemas.microsoft.com/office/drawing/2010/main" val="0"/>
              </a:ext>
            </a:extLst>
          </a:blip>
          <a:srcRect b="15028"/>
          <a:stretch>
            <a:fillRect/>
          </a:stretch>
        </p:blipFill>
        <p:spPr bwMode="auto">
          <a:xfrm>
            <a:off x="152400" y="1069975"/>
            <a:ext cx="8763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421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Solutions</a:t>
            </a:r>
          </a:p>
        </p:txBody>
      </p:sp>
      <p:sp>
        <p:nvSpPr>
          <p:cNvPr id="41987" name="Rectangle 3"/>
          <p:cNvSpPr>
            <a:spLocks noGrp="1" noChangeArrowheads="1"/>
          </p:cNvSpPr>
          <p:nvPr>
            <p:ph type="body" idx="1"/>
          </p:nvPr>
        </p:nvSpPr>
        <p:spPr/>
        <p:txBody>
          <a:bodyPr>
            <a:normAutofit fontScale="70000" lnSpcReduction="20000"/>
          </a:bodyPr>
          <a:lstStyle/>
          <a:p>
            <a:pPr>
              <a:buFontTx/>
              <a:buNone/>
            </a:pPr>
            <a:r>
              <a:rPr lang="en-US" altLang="en-US" sz="2400" dirty="0"/>
              <a:t>There are number of ways that a system architect can attack this problem, as can be seen in contemporary computers. </a:t>
            </a:r>
            <a:r>
              <a:rPr lang="en-US" altLang="en-US" sz="2400" dirty="0">
                <a:solidFill>
                  <a:srgbClr val="0000FF"/>
                </a:solidFill>
              </a:rPr>
              <a:t>Few examples</a:t>
            </a:r>
            <a:r>
              <a:rPr lang="en-US" altLang="en-US" sz="2400" dirty="0"/>
              <a:t>:</a:t>
            </a:r>
          </a:p>
          <a:p>
            <a:r>
              <a:rPr lang="en-US" altLang="en-US" sz="2400" dirty="0"/>
              <a:t>Increase number of bits retrieved at one time</a:t>
            </a:r>
          </a:p>
          <a:p>
            <a:pPr lvl="1"/>
            <a:r>
              <a:rPr lang="en-US" altLang="en-US" sz="2000" dirty="0"/>
              <a:t>Make RAM “wider (number of bits in a word)” rather than “deeper(number of words in RAM)”</a:t>
            </a:r>
          </a:p>
          <a:p>
            <a:r>
              <a:rPr lang="en-US" altLang="en-US" sz="2400" dirty="0"/>
              <a:t>Change RAM interface</a:t>
            </a:r>
          </a:p>
          <a:p>
            <a:pPr lvl="1"/>
            <a:r>
              <a:rPr lang="en-US" altLang="en-US" sz="2000" dirty="0"/>
              <a:t>Add Cache</a:t>
            </a:r>
          </a:p>
          <a:p>
            <a:r>
              <a:rPr lang="en-US" altLang="en-US" sz="2400" dirty="0"/>
              <a:t>Reduce frequency of memory access</a:t>
            </a:r>
          </a:p>
          <a:p>
            <a:pPr lvl="1"/>
            <a:r>
              <a:rPr lang="en-US" altLang="en-US" sz="2000" dirty="0"/>
              <a:t>More complex cache and cache on chip</a:t>
            </a:r>
          </a:p>
          <a:p>
            <a:r>
              <a:rPr lang="en-US" altLang="en-US" sz="2400" dirty="0"/>
              <a:t>Increase interconnection bandwidth</a:t>
            </a:r>
          </a:p>
          <a:p>
            <a:pPr lvl="1"/>
            <a:r>
              <a:rPr lang="en-US" altLang="en-US" sz="2000" dirty="0"/>
              <a:t>High speed buses</a:t>
            </a:r>
          </a:p>
          <a:p>
            <a:pPr lvl="1"/>
            <a:r>
              <a:rPr lang="en-US" altLang="en-US" sz="2000" dirty="0"/>
              <a:t>Hierarchy of buses</a:t>
            </a:r>
          </a:p>
        </p:txBody>
      </p:sp>
    </p:spTree>
    <p:extLst>
      <p:ext uri="{BB962C8B-B14F-4D97-AF65-F5344CB8AC3E}">
        <p14:creationId xmlns:p14="http://schemas.microsoft.com/office/powerpoint/2010/main" val="392964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B49AF1-7BDE-7745-D7A5-2644F5DDBA80}"/>
              </a:ext>
            </a:extLst>
          </p:cNvPr>
          <p:cNvSpPr>
            <a:spLocks noGrp="1"/>
          </p:cNvSpPr>
          <p:nvPr>
            <p:ph type="title"/>
          </p:nvPr>
        </p:nvSpPr>
        <p:spPr/>
        <p:txBody>
          <a:bodyPr/>
          <a:lstStyle/>
          <a:p>
            <a:r>
              <a:rPr lang="en-US" dirty="0"/>
              <a:t>Handling I/O Devices</a:t>
            </a:r>
            <a:endParaRPr lang="aa-ET" dirty="0"/>
          </a:p>
        </p:txBody>
      </p:sp>
      <p:pic>
        <p:nvPicPr>
          <p:cNvPr id="6" name="Content Placeholder 5">
            <a:extLst>
              <a:ext uri="{FF2B5EF4-FFF2-40B4-BE49-F238E27FC236}">
                <a16:creationId xmlns:a16="http://schemas.microsoft.com/office/drawing/2014/main" xmlns="" id="{360E15F5-2ABB-6440-5DB8-0F3DFAC8618C}"/>
              </a:ext>
            </a:extLst>
          </p:cNvPr>
          <p:cNvPicPr>
            <a:picLocks noGrp="1" noChangeAspect="1"/>
          </p:cNvPicPr>
          <p:nvPr>
            <p:ph idx="1"/>
          </p:nvPr>
        </p:nvPicPr>
        <p:blipFill>
          <a:blip r:embed="rId2"/>
          <a:stretch>
            <a:fillRect/>
          </a:stretch>
        </p:blipFill>
        <p:spPr>
          <a:xfrm>
            <a:off x="1138396" y="1981200"/>
            <a:ext cx="6276657" cy="4144963"/>
          </a:xfrm>
        </p:spPr>
      </p:pic>
      <p:sp>
        <p:nvSpPr>
          <p:cNvPr id="4" name="Footer Placeholder 3">
            <a:extLst>
              <a:ext uri="{FF2B5EF4-FFF2-40B4-BE49-F238E27FC236}">
                <a16:creationId xmlns:a16="http://schemas.microsoft.com/office/drawing/2014/main" xmlns="" id="{D747FD80-E7D7-F67E-C5AB-C5F19B635983}"/>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938490243"/>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47806</TotalTime>
  <Words>5885</Words>
  <Application>Microsoft Office PowerPoint</Application>
  <PresentationFormat>On-screen Show (4:3)</PresentationFormat>
  <Paragraphs>671</Paragraphs>
  <Slides>54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ＭＳ Ｐゴシック</vt:lpstr>
      <vt:lpstr>Arial</vt:lpstr>
      <vt:lpstr>Rockwell</vt:lpstr>
      <vt:lpstr>Rockwell (Headings)</vt:lpstr>
      <vt:lpstr>Times New Roman</vt:lpstr>
      <vt:lpstr>Wingdings</vt:lpstr>
      <vt:lpstr>Advantage</vt:lpstr>
      <vt:lpstr>William Stallings  Computer Organization  and Architecture 10th Edition</vt:lpstr>
      <vt:lpstr>Chapter 2</vt:lpstr>
      <vt:lpstr>Designing for Performance</vt:lpstr>
      <vt:lpstr>Speeding it up</vt:lpstr>
      <vt:lpstr>Microprocessor Speed</vt:lpstr>
      <vt:lpstr>Performance Balance</vt:lpstr>
      <vt:lpstr>Logic and Memory Performance Gap</vt:lpstr>
      <vt:lpstr>Solutions</vt:lpstr>
      <vt:lpstr>Handling I/O Devices</vt:lpstr>
      <vt:lpstr>Handling of I/O Devices</vt:lpstr>
      <vt:lpstr>Key is Balance</vt:lpstr>
      <vt:lpstr>Improvements in Chip Organization and Architecture</vt:lpstr>
      <vt:lpstr>Problems with Clock Speed and Logic Density</vt:lpstr>
      <vt:lpstr>PowerPoint Presentation</vt:lpstr>
      <vt:lpstr>Two main strategies have been used</vt:lpstr>
      <vt:lpstr>Increased Cache Capacity</vt:lpstr>
      <vt:lpstr>More Complex Execution Logic</vt:lpstr>
      <vt:lpstr>More Complex Execution Logic</vt:lpstr>
      <vt:lpstr>Diminishing Returns</vt:lpstr>
      <vt:lpstr>New Approach – Multiple Cores</vt:lpstr>
      <vt:lpstr>PowerPoint Presentation</vt:lpstr>
      <vt:lpstr>Many Integrated Core (MIC)       Graphics Processing Unit (GPU) </vt:lpstr>
      <vt:lpstr>Summary</vt:lpstr>
      <vt:lpstr>x86 Architecture</vt:lpstr>
      <vt:lpstr>Introduction</vt:lpstr>
      <vt:lpstr>Evolution of Intel Microprocessor</vt:lpstr>
      <vt:lpstr>Evolution of Intel Microprocessor</vt:lpstr>
      <vt:lpstr>Evolution of Intel Microprocessor</vt:lpstr>
      <vt:lpstr>Evolution of Intel Microprocessor</vt:lpstr>
      <vt:lpstr>Evolution of Intel Microprocessor</vt:lpstr>
      <vt:lpstr>ARM Architecture</vt:lpstr>
      <vt:lpstr>PowerPoint Presentation</vt:lpstr>
      <vt:lpstr>Embedded Systems</vt:lpstr>
      <vt:lpstr>Benefits and Drawbacks</vt:lpstr>
      <vt:lpstr>Embedded System</vt:lpstr>
      <vt:lpstr>Table 2.7 Examples of Embedded Systems and Their Markets</vt:lpstr>
      <vt:lpstr>Figure 2.12 Possible Organization of an Embedded System</vt:lpstr>
      <vt:lpstr>Acorn RISC Machine (ARM)  </vt:lpstr>
      <vt:lpstr>PowerPoint Presentation</vt:lpstr>
      <vt:lpstr>ARM Design Categories</vt:lpstr>
      <vt:lpstr>CISC VS RISC</vt:lpstr>
      <vt:lpstr>Performance</vt:lpstr>
      <vt:lpstr>System Clock</vt:lpstr>
      <vt:lpstr>System Clock </vt:lpstr>
      <vt:lpstr>Amdahl's Law (Speed-up Performance Law)</vt:lpstr>
      <vt:lpstr>Amdahl's Law (Speed-up Performance Law)</vt:lpstr>
      <vt:lpstr>PowerPoint Presentation</vt:lpstr>
      <vt:lpstr>Problem</vt:lpstr>
      <vt:lpstr>Solution</vt:lpstr>
      <vt:lpstr>Problem</vt:lpstr>
      <vt:lpstr>Solution</vt:lpstr>
      <vt:lpstr>Problem</vt:lpstr>
      <vt:lpstr>Solution</vt:lpstr>
      <vt:lpstr>Amdahl’s Law</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Microsoft account</cp:lastModifiedBy>
  <cp:revision>408</cp:revision>
  <dcterms:created xsi:type="dcterms:W3CDTF">2012-06-10T04:05:19Z</dcterms:created>
  <dcterms:modified xsi:type="dcterms:W3CDTF">2023-03-18T18:30:00Z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